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377" r:id="rId7"/>
    <p:sldId id="378"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379" r:id="rId25"/>
    <p:sldId id="380" r:id="rId26"/>
    <p:sldId id="381" r:id="rId27"/>
    <p:sldId id="382" r:id="rId28"/>
    <p:sldId id="383" r:id="rId29"/>
    <p:sldId id="384" r:id="rId30"/>
    <p:sldId id="385" r:id="rId31"/>
    <p:sldId id="277" r:id="rId32"/>
    <p:sldId id="278" r:id="rId33"/>
    <p:sldId id="279" r:id="rId34"/>
    <p:sldId id="280" r:id="rId35"/>
    <p:sldId id="281" r:id="rId36"/>
    <p:sldId id="282" r:id="rId37"/>
    <p:sldId id="283" r:id="rId38"/>
    <p:sldId id="284" r:id="rId39"/>
    <p:sldId id="285" r:id="rId40"/>
    <p:sldId id="286" r:id="rId41"/>
    <p:sldId id="287" r:id="rId42"/>
    <p:sldId id="288" r:id="rId43"/>
    <p:sldId id="289" r:id="rId44"/>
    <p:sldId id="290" r:id="rId45"/>
    <p:sldId id="291" r:id="rId46"/>
    <p:sldId id="292" r:id="rId47"/>
    <p:sldId id="293" r:id="rId48"/>
    <p:sldId id="294" r:id="rId49"/>
    <p:sldId id="295" r:id="rId50"/>
    <p:sldId id="296" r:id="rId51"/>
    <p:sldId id="297" r:id="rId52"/>
    <p:sldId id="298" r:id="rId53"/>
    <p:sldId id="299" r:id="rId54"/>
    <p:sldId id="300" r:id="rId55"/>
    <p:sldId id="301" r:id="rId56"/>
    <p:sldId id="302" r:id="rId57"/>
    <p:sldId id="303" r:id="rId58"/>
    <p:sldId id="304" r:id="rId59"/>
    <p:sldId id="305" r:id="rId60"/>
    <p:sldId id="375" r:id="rId61"/>
    <p:sldId id="376" r:id="rId62"/>
    <p:sldId id="306" r:id="rId63"/>
    <p:sldId id="307" r:id="rId64"/>
    <p:sldId id="308" r:id="rId65"/>
    <p:sldId id="309" r:id="rId66"/>
    <p:sldId id="310" r:id="rId67"/>
    <p:sldId id="311" r:id="rId68"/>
    <p:sldId id="312" r:id="rId69"/>
    <p:sldId id="313" r:id="rId70"/>
    <p:sldId id="314" r:id="rId71"/>
    <p:sldId id="373" r:id="rId72"/>
    <p:sldId id="374" r:id="rId73"/>
    <p:sldId id="315" r:id="rId74"/>
    <p:sldId id="316" r:id="rId75"/>
    <p:sldId id="317" r:id="rId76"/>
    <p:sldId id="318" r:id="rId77"/>
    <p:sldId id="319" r:id="rId78"/>
    <p:sldId id="320" r:id="rId79"/>
    <p:sldId id="321" r:id="rId80"/>
    <p:sldId id="322" r:id="rId81"/>
    <p:sldId id="323" r:id="rId82"/>
    <p:sldId id="324" r:id="rId83"/>
    <p:sldId id="325" r:id="rId84"/>
    <p:sldId id="326" r:id="rId85"/>
    <p:sldId id="327" r:id="rId86"/>
    <p:sldId id="328" r:id="rId87"/>
    <p:sldId id="329" r:id="rId88"/>
    <p:sldId id="330" r:id="rId89"/>
    <p:sldId id="331" r:id="rId90"/>
    <p:sldId id="332" r:id="rId91"/>
    <p:sldId id="333" r:id="rId92"/>
    <p:sldId id="334" r:id="rId93"/>
    <p:sldId id="335" r:id="rId94"/>
    <p:sldId id="336" r:id="rId95"/>
    <p:sldId id="337" r:id="rId96"/>
    <p:sldId id="338" r:id="rId97"/>
    <p:sldId id="339" r:id="rId98"/>
    <p:sldId id="340" r:id="rId99"/>
    <p:sldId id="341" r:id="rId100"/>
    <p:sldId id="342" r:id="rId101"/>
    <p:sldId id="343" r:id="rId102"/>
    <p:sldId id="344" r:id="rId103"/>
    <p:sldId id="345" r:id="rId104"/>
    <p:sldId id="346" r:id="rId105"/>
    <p:sldId id="347" r:id="rId106"/>
    <p:sldId id="348" r:id="rId107"/>
    <p:sldId id="349" r:id="rId108"/>
    <p:sldId id="350" r:id="rId109"/>
    <p:sldId id="351" r:id="rId110"/>
    <p:sldId id="352" r:id="rId111"/>
    <p:sldId id="353" r:id="rId112"/>
    <p:sldId id="354" r:id="rId113"/>
    <p:sldId id="355" r:id="rId114"/>
    <p:sldId id="356" r:id="rId115"/>
    <p:sldId id="357" r:id="rId116"/>
    <p:sldId id="358" r:id="rId117"/>
    <p:sldId id="359" r:id="rId118"/>
    <p:sldId id="360" r:id="rId119"/>
    <p:sldId id="361" r:id="rId120"/>
    <p:sldId id="362" r:id="rId121"/>
    <p:sldId id="363" r:id="rId122"/>
    <p:sldId id="364" r:id="rId123"/>
    <p:sldId id="365" r:id="rId124"/>
    <p:sldId id="366" r:id="rId125"/>
    <p:sldId id="367" r:id="rId126"/>
    <p:sldId id="368" r:id="rId127"/>
    <p:sldId id="371" r:id="rId128"/>
    <p:sldId id="372" r:id="rId12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بلا نمط، بلا شبكة">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النمط الفاتح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نمط فاتح 3 - تميي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p:scale>
          <a:sx n="78" d="100"/>
          <a:sy n="78" d="100"/>
        </p:scale>
        <p:origin x="-114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C0772902-2913-4738-9877-A787E3D3C0A3}"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AD4C2E-AF02-45AA-A2F9-1C1FA4DB4572}"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0772902-2913-4738-9877-A787E3D3C0A3}"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AD4C2E-AF02-45AA-A2F9-1C1FA4DB4572}"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0772902-2913-4738-9877-A787E3D3C0A3}"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AD4C2E-AF02-45AA-A2F9-1C1FA4DB4572}"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0772902-2913-4738-9877-A787E3D3C0A3}"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AD4C2E-AF02-45AA-A2F9-1C1FA4DB4572}"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0772902-2913-4738-9877-A787E3D3C0A3}"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BAD4C2E-AF02-45AA-A2F9-1C1FA4DB4572}"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C0772902-2913-4738-9877-A787E3D3C0A3}" type="datetimeFigureOut">
              <a:rPr lang="ar-SA" smtClean="0"/>
              <a:pPr/>
              <a:t>27/07/1441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BAD4C2E-AF02-45AA-A2F9-1C1FA4DB4572}"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C0772902-2913-4738-9877-A787E3D3C0A3}" type="datetimeFigureOut">
              <a:rPr lang="ar-SA" smtClean="0"/>
              <a:pPr/>
              <a:t>27/07/1441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ABAD4C2E-AF02-45AA-A2F9-1C1FA4DB4572}"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C0772902-2913-4738-9877-A787E3D3C0A3}" type="datetimeFigureOut">
              <a:rPr lang="ar-SA" smtClean="0"/>
              <a:pPr/>
              <a:t>27/07/1441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ABAD4C2E-AF02-45AA-A2F9-1C1FA4DB4572}"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0772902-2913-4738-9877-A787E3D3C0A3}" type="datetimeFigureOut">
              <a:rPr lang="ar-SA" smtClean="0"/>
              <a:pPr/>
              <a:t>27/07/1441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ABAD4C2E-AF02-45AA-A2F9-1C1FA4DB4572}"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0772902-2913-4738-9877-A787E3D3C0A3}" type="datetimeFigureOut">
              <a:rPr lang="ar-SA" smtClean="0"/>
              <a:pPr/>
              <a:t>27/07/1441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BAD4C2E-AF02-45AA-A2F9-1C1FA4DB4572}"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0772902-2913-4738-9877-A787E3D3C0A3}" type="datetimeFigureOut">
              <a:rPr lang="ar-SA" smtClean="0"/>
              <a:pPr/>
              <a:t>27/07/1441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BAD4C2E-AF02-45AA-A2F9-1C1FA4DB4572}"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0772902-2913-4738-9877-A787E3D3C0A3}" type="datetimeFigureOut">
              <a:rPr lang="ar-SA" smtClean="0"/>
              <a:pPr/>
              <a:t>27/07/1441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BAD4C2E-AF02-45AA-A2F9-1C1FA4DB4572}"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3" Type="http://schemas.openxmlformats.org/officeDocument/2006/relationships/hyperlink" Target="http://ar.wikipedia.org/wiki/%D8%A7%D9%84%D9%81%D8%B5_%D8%A7%D9%84%D8%AC%D8%A8%D9%87%D9%8A" TargetMode="External"/><Relationship Id="rId2" Type="http://schemas.openxmlformats.org/officeDocument/2006/relationships/hyperlink" Target="http://ar.wikipedia.org/wiki/%D9%86%D8%B5%D9%81_%D9%83%D8%B1%D8%A9_%D8%A7%D9%84%D9%85%D8%AE" TargetMode="External"/><Relationship Id="rId1" Type="http://schemas.openxmlformats.org/officeDocument/2006/relationships/slideLayout" Target="../slideLayouts/slideLayout2.xml"/><Relationship Id="rId6" Type="http://schemas.openxmlformats.org/officeDocument/2006/relationships/hyperlink" Target="http://ar.wikipedia.org/wiki/%D8%A7%D9%84%D9%81%D8%B5_%D8%A7%D9%84%D9%82%D9%81%D9%88%D9%8A" TargetMode="External"/><Relationship Id="rId5" Type="http://schemas.openxmlformats.org/officeDocument/2006/relationships/hyperlink" Target="http://ar.wikipedia.org/wiki/%D8%A7%D9%84%D9%81%D8%B5_%D8%A7%D9%84%D8%AC%D8%AF%D8%A7%D8%B1%D9%8A" TargetMode="External"/><Relationship Id="rId4" Type="http://schemas.openxmlformats.org/officeDocument/2006/relationships/hyperlink" Target="http://ar.wikipedia.org/wiki/%D8%A7%D9%84%D9%81%D8%B5_%D8%A7%D9%84%D8%B5%D8%AF%D8%BA%D9%8A" TargetMode="Externa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Autofit/>
          </a:bodyPr>
          <a:lstStyle/>
          <a:p>
            <a:r>
              <a:rPr lang="ar-SA" sz="2400" b="1" dirty="0" smtClean="0">
                <a:latin typeface="Andalus" pitchFamily="18" charset="-78"/>
                <a:cs typeface="Andalus" pitchFamily="18" charset="-78"/>
              </a:rPr>
              <a:t>             </a:t>
            </a:r>
            <a:r>
              <a:rPr lang="ar-SA" sz="2400" b="1" dirty="0">
                <a:latin typeface="Andalus" pitchFamily="18" charset="-78"/>
                <a:cs typeface="Andalus" pitchFamily="18" charset="-78"/>
              </a:rPr>
              <a:t>علم النفس التربوي</a:t>
            </a:r>
            <a:r>
              <a:rPr lang="en-US" sz="2400" b="1" dirty="0">
                <a:latin typeface="Andalus" pitchFamily="18" charset="-78"/>
                <a:cs typeface="Andalus" pitchFamily="18" charset="-78"/>
              </a:rPr>
              <a:t/>
            </a:r>
            <a:br>
              <a:rPr lang="en-US" sz="2400" b="1" dirty="0">
                <a:latin typeface="Andalus" pitchFamily="18" charset="-78"/>
                <a:cs typeface="Andalus" pitchFamily="18" charset="-78"/>
              </a:rPr>
            </a:br>
            <a:r>
              <a:rPr lang="ar-SA" sz="2400" b="1" dirty="0">
                <a:latin typeface="Andalus" pitchFamily="18" charset="-78"/>
                <a:cs typeface="Andalus" pitchFamily="18" charset="-78"/>
              </a:rPr>
              <a:t>             ( الفروق الفردية </a:t>
            </a:r>
            <a:r>
              <a:rPr lang="ar-EG" sz="2400" b="1" dirty="0" smtClean="0">
                <a:latin typeface="Andalus" pitchFamily="18" charset="-78"/>
                <a:cs typeface="Andalus" pitchFamily="18" charset="-78"/>
              </a:rPr>
              <a:t>لطلاب الفرقة الرابعة عام الشعب العلمية </a:t>
            </a:r>
            <a:r>
              <a:rPr lang="ar-SA" sz="2400" b="1" dirty="0" smtClean="0">
                <a:latin typeface="Andalus" pitchFamily="18" charset="-78"/>
                <a:cs typeface="Andalus" pitchFamily="18" charset="-78"/>
              </a:rPr>
              <a:t>)</a:t>
            </a:r>
            <a:r>
              <a:rPr lang="en-US" sz="2400" b="1" dirty="0">
                <a:latin typeface="Andalus" pitchFamily="18" charset="-78"/>
                <a:cs typeface="Andalus" pitchFamily="18" charset="-78"/>
              </a:rPr>
              <a:t/>
            </a:r>
            <a:br>
              <a:rPr lang="en-US" sz="2400" b="1" dirty="0">
                <a:latin typeface="Andalus" pitchFamily="18" charset="-78"/>
                <a:cs typeface="Andalus" pitchFamily="18" charset="-78"/>
              </a:rPr>
            </a:br>
            <a:r>
              <a:rPr lang="ar-SA" sz="2400" b="1" dirty="0">
                <a:latin typeface="Andalus" pitchFamily="18" charset="-78"/>
                <a:cs typeface="Andalus" pitchFamily="18" charset="-78"/>
              </a:rPr>
              <a:t>                      إعداد</a:t>
            </a:r>
            <a:r>
              <a:rPr lang="en-US" sz="2400" b="1" dirty="0">
                <a:latin typeface="Andalus" pitchFamily="18" charset="-78"/>
                <a:cs typeface="Andalus" pitchFamily="18" charset="-78"/>
              </a:rPr>
              <a:t/>
            </a:r>
            <a:br>
              <a:rPr lang="en-US" sz="2400" b="1" dirty="0">
                <a:latin typeface="Andalus" pitchFamily="18" charset="-78"/>
                <a:cs typeface="Andalus" pitchFamily="18" charset="-78"/>
              </a:rPr>
            </a:br>
            <a:r>
              <a:rPr lang="ar-SA" sz="2400" b="1" dirty="0">
                <a:latin typeface="Andalus" pitchFamily="18" charset="-78"/>
                <a:cs typeface="Andalus" pitchFamily="18" charset="-78"/>
              </a:rPr>
              <a:t>أ . د / عواطف محمد محمد حسانين</a:t>
            </a:r>
          </a:p>
        </p:txBody>
      </p:sp>
      <p:sp>
        <p:nvSpPr>
          <p:cNvPr id="3" name="عنوان فرعي 2"/>
          <p:cNvSpPr>
            <a:spLocks noGrp="1"/>
          </p:cNvSpPr>
          <p:nvPr>
            <p:ph type="subTitle" idx="1"/>
          </p:nvPr>
        </p:nvSpPr>
        <p:spPr/>
        <p:txBody>
          <a:bodyPr/>
          <a:lstStyle/>
          <a:p>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lvl="0"/>
            <a:r>
              <a:rPr lang="ar-EG" dirty="0"/>
              <a:t> </a:t>
            </a:r>
            <a:r>
              <a:rPr lang="ar-EG" sz="2400" b="1" dirty="0"/>
              <a:t>تصنيف الطلاب حسب أعمارهم الزمنية والعقلية معاً :</a:t>
            </a:r>
            <a:endParaRPr lang="en-US" sz="2400" b="1" dirty="0"/>
          </a:p>
          <a:p>
            <a:pPr algn="justLow"/>
            <a:r>
              <a:rPr lang="ar-EG" sz="2400" dirty="0" smtClean="0"/>
              <a:t>يراعي </a:t>
            </a:r>
            <a:r>
              <a:rPr lang="ar-EG" sz="2400" dirty="0"/>
              <a:t>في هذا العمر الزمني معاً ، وعلى هذا الأساس هناك صف للمتفوقين والموهوبين ، وصف للأقل ذكاء ، وثالث في بعض الحيان لبطيئي التعلم0 </a:t>
            </a:r>
            <a:endParaRPr lang="ar-SA" sz="2400" dirty="0" smtClean="0"/>
          </a:p>
          <a:p>
            <a:pPr algn="justLow"/>
            <a:endParaRPr lang="en-US" sz="2400" dirty="0"/>
          </a:p>
          <a:p>
            <a:r>
              <a:rPr lang="ar-EG" sz="2400" dirty="0" smtClean="0"/>
              <a:t>ورغم </a:t>
            </a:r>
            <a:r>
              <a:rPr lang="ar-EG" sz="2400" dirty="0"/>
              <a:t>ما لقيه هذا التصنيف من حماس وتشجيع إلا إنه </a:t>
            </a:r>
            <a:r>
              <a:rPr lang="ar-EG" sz="2400" dirty="0" smtClean="0"/>
              <a:t>ظهرت </a:t>
            </a:r>
            <a:r>
              <a:rPr lang="ar-EG" sz="2400" dirty="0"/>
              <a:t>له عيوب منها</a:t>
            </a:r>
            <a:r>
              <a:rPr lang="en-US" sz="2400" dirty="0"/>
              <a:t>: </a:t>
            </a:r>
          </a:p>
          <a:p>
            <a:endParaRPr lang="ar-SA"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r>
              <a:rPr lang="ar-SA" sz="2900" b="1" dirty="0" smtClean="0"/>
              <a:t>3 ـ الفــهم : </a:t>
            </a:r>
            <a:r>
              <a:rPr lang="en-US" sz="2900" b="1" dirty="0" smtClean="0"/>
              <a:t>Apprehention </a:t>
            </a:r>
            <a:endParaRPr lang="en-US" sz="2900" dirty="0" smtClean="0"/>
          </a:p>
          <a:p>
            <a:r>
              <a:rPr lang="ar-SA" dirty="0" smtClean="0"/>
              <a:t> وتستخدم هذه العملية فى تسجيل المثير على حاجز حسى .</a:t>
            </a:r>
            <a:r>
              <a:rPr lang="en-US" dirty="0" smtClean="0"/>
              <a:t>Sensory Buffer </a:t>
            </a:r>
            <a:endParaRPr lang="ar-SA" dirty="0" smtClean="0"/>
          </a:p>
          <a:p>
            <a:endParaRPr lang="en-US" dirty="0" smtClean="0"/>
          </a:p>
          <a:p>
            <a:r>
              <a:rPr lang="ar-SA" sz="2900" b="1" dirty="0" smtClean="0"/>
              <a:t>4ـ التكامل الادراكى :</a:t>
            </a:r>
            <a:r>
              <a:rPr lang="en-US" sz="2900" b="1" dirty="0" smtClean="0"/>
              <a:t>Perceptual Integration </a:t>
            </a:r>
          </a:p>
          <a:p>
            <a:r>
              <a:rPr lang="ar-SA" dirty="0" smtClean="0"/>
              <a:t> وتستخدم هذه العملية فى ادراك المثير أو تحقيق الغلق الادراكى للمثير , ومطابقته مع أى تمثيل سبق تكوينه فى الذاكرة.</a:t>
            </a:r>
          </a:p>
          <a:p>
            <a:endParaRPr lang="en-US" dirty="0" smtClean="0"/>
          </a:p>
          <a:p>
            <a:r>
              <a:rPr lang="ar-SA" sz="2900" b="1" dirty="0" smtClean="0"/>
              <a:t>5ـ التشـــفير : </a:t>
            </a:r>
            <a:r>
              <a:rPr lang="en-US" sz="2900" b="1" dirty="0" smtClean="0"/>
              <a:t>Encoding </a:t>
            </a:r>
            <a:endParaRPr lang="en-US" sz="2900" dirty="0" smtClean="0"/>
          </a:p>
          <a:p>
            <a:r>
              <a:rPr lang="ar-SA" dirty="0" smtClean="0"/>
              <a:t> وتستخدم هذه العملية فى تكوين تمثيل عقلى للمثير , وتفسيره على أساس خصائصه  </a:t>
            </a:r>
            <a:endParaRPr lang="en-US" dirty="0" smtClean="0"/>
          </a:p>
          <a:p>
            <a:r>
              <a:rPr lang="ar-SA" dirty="0" smtClean="0"/>
              <a:t> أو ترابطاته أو معناه , بالاعتماد على مطالبالمهمة المعينة .</a:t>
            </a:r>
            <a:endParaRPr lang="en-US" dirty="0" smtClean="0"/>
          </a:p>
          <a:p>
            <a:r>
              <a:rPr lang="ar-SA" dirty="0" smtClean="0"/>
              <a:t> </a:t>
            </a:r>
            <a:endParaRPr lang="en-US" dirty="0" smtClean="0"/>
          </a:p>
          <a:p>
            <a:r>
              <a:rPr lang="ar-SA" sz="2900" b="1" dirty="0" smtClean="0"/>
              <a:t>6ـ المقــارنة : </a:t>
            </a:r>
            <a:r>
              <a:rPr lang="en-US" sz="2900" b="1" dirty="0" smtClean="0"/>
              <a:t>Comparison </a:t>
            </a:r>
            <a:endParaRPr lang="en-US" sz="2900" dirty="0" smtClean="0"/>
          </a:p>
          <a:p>
            <a:r>
              <a:rPr lang="ar-SA" dirty="0" smtClean="0"/>
              <a:t> وتستخدم هذه العملية فى تحديد ما اذا كان مثيران متماثبين , أو على الاقل من نفس الفئة .</a:t>
            </a:r>
            <a:endParaRPr lang="en-US" dirty="0" smtClean="0"/>
          </a:p>
          <a:p>
            <a:endParaRPr lang="ar-SA"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pPr>
              <a:buNone/>
            </a:pPr>
            <a:endParaRPr lang="en-US" dirty="0" smtClean="0"/>
          </a:p>
          <a:p>
            <a:r>
              <a:rPr lang="ar-SA" sz="2900" b="1" dirty="0" smtClean="0"/>
              <a:t>7ـ تكوين التمثيل المرتبط :  </a:t>
            </a:r>
            <a:r>
              <a:rPr lang="en-US" sz="2900" b="1" dirty="0" smtClean="0"/>
              <a:t>Co- representation Formation </a:t>
            </a:r>
            <a:endParaRPr lang="en-US" sz="2900" dirty="0" smtClean="0"/>
          </a:p>
          <a:p>
            <a:r>
              <a:rPr lang="ar-SA" sz="3100" dirty="0" smtClean="0"/>
              <a:t> وتستخدم هذه العملية فى تكوين تمثيل جديد فى الذاكرة مرتبطا مع تمثيل موجود من قبل .</a:t>
            </a:r>
            <a:endParaRPr lang="en-US" sz="3100" dirty="0" smtClean="0"/>
          </a:p>
          <a:p>
            <a:r>
              <a:rPr lang="ar-SA" sz="2600" b="1" dirty="0" smtClean="0"/>
              <a:t>8 ـ استرجــاع التمثيل المرتبط : </a:t>
            </a:r>
            <a:r>
              <a:rPr lang="en-US" sz="2600" b="1" dirty="0" smtClean="0"/>
              <a:t>Co- representation Retrieval </a:t>
            </a:r>
            <a:endParaRPr lang="en-US" sz="2600" dirty="0" smtClean="0"/>
          </a:p>
          <a:p>
            <a:r>
              <a:rPr lang="ar-SA" sz="3100" dirty="0" smtClean="0"/>
              <a:t>وتستخدم هذه العملية فى اكتشاف تمثيل معين فى الذاكرة , مرتبطا مع تمثيل آخر على أساس قاعدة , أو أساس آخر للترابط .</a:t>
            </a:r>
            <a:endParaRPr lang="en-US" sz="3100" dirty="0" smtClean="0"/>
          </a:p>
          <a:p>
            <a:r>
              <a:rPr lang="ar-SA" sz="2600" b="1" dirty="0" smtClean="0"/>
              <a:t>9 ـ التحــويل : </a:t>
            </a:r>
            <a:r>
              <a:rPr lang="en-US" sz="2600" b="1" dirty="0" smtClean="0"/>
              <a:t>Transformation </a:t>
            </a:r>
            <a:endParaRPr lang="en-US" sz="2600" dirty="0" smtClean="0"/>
          </a:p>
          <a:p>
            <a:r>
              <a:rPr lang="ar-SA" sz="3100" dirty="0" smtClean="0"/>
              <a:t> وتستخدم هذه العملية فى تحويل أو تغيير تمثيل عقلى وفقا لأساس محدد مسبقا .</a:t>
            </a:r>
            <a:endParaRPr lang="en-US" sz="3100" dirty="0" smtClean="0"/>
          </a:p>
          <a:p>
            <a:r>
              <a:rPr lang="ar-SA" sz="2600" b="1" dirty="0" smtClean="0"/>
              <a:t>10 ـ تنفيذ الاستجابة : </a:t>
            </a:r>
            <a:r>
              <a:rPr lang="en-US" sz="2600" b="1" dirty="0" smtClean="0"/>
              <a:t>Response Execution</a:t>
            </a:r>
            <a:endParaRPr lang="en-US" sz="2600" dirty="0" smtClean="0"/>
          </a:p>
          <a:p>
            <a:r>
              <a:rPr lang="ar-SA" dirty="0" smtClean="0"/>
              <a:t>  وهذه العملية تتم على تمثيل عقلى لكى تنتج استجابة ظاهرة أو ضمنية .</a:t>
            </a:r>
            <a:endParaRPr lang="ar-SA"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Low"/>
            <a:r>
              <a:rPr lang="ar-SA" sz="2400" dirty="0" smtClean="0"/>
              <a:t>ويؤكد كارول أن هذه القائمة مبدئية , بمعنى أنها قد لاتشمل جميع العمليات التى يمكن تحديدها من تحليل المهام المعرفية الاولية . ومع ذلك فهو يقرر أنها تشمل جميع العمليات التى استطاع أن يستخلصها من تحليله لقائمة طويلة من المهام المعرفية .</a:t>
            </a:r>
          </a:p>
          <a:p>
            <a:pPr algn="justLow"/>
            <a:r>
              <a:rPr lang="ar-SA" sz="2400" dirty="0" smtClean="0"/>
              <a:t>وعلى الرغم من أنه ليس متأكدا من أن هذه ااالعمليات متمايزة عن بعضها تماما , إلا أنها تبدو مختلفة بدرجة تسمح باستخدامها كأساس للتحليل المعرفى للاداء على مهام اختبارات الذكاء .</a:t>
            </a:r>
            <a:endParaRPr lang="en-US" sz="2400" dirty="0" smtClean="0"/>
          </a:p>
          <a:p>
            <a:endParaRPr lang="ar-SA"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000" b="1" dirty="0" smtClean="0"/>
              <a:t>ــ نموذج ستيرنبرج :</a:t>
            </a:r>
            <a:endParaRPr lang="en-US" sz="2000" dirty="0" smtClean="0"/>
          </a:p>
          <a:p>
            <a:pPr algn="justLow"/>
            <a:r>
              <a:rPr lang="ar-SA" sz="2400" dirty="0" smtClean="0"/>
              <a:t>يعتبر" روبرت ستينبرج " </a:t>
            </a:r>
            <a:r>
              <a:rPr lang="en-US" sz="2400" dirty="0" smtClean="0"/>
              <a:t>R.j.Sterberg</a:t>
            </a:r>
            <a:r>
              <a:rPr lang="ar-SA" sz="2400" dirty="0" smtClean="0"/>
              <a:t> من أشد علماء النفس المعاصرين تحمسا لمدخل تحليل المكونات </a:t>
            </a:r>
            <a:r>
              <a:rPr lang="en-US" sz="2400" dirty="0" smtClean="0"/>
              <a:t>Componential Analysis Appr</a:t>
            </a:r>
            <a:r>
              <a:rPr lang="ar-SA" sz="2400" dirty="0" smtClean="0"/>
              <a:t> بل قد ارتبط هذا المدخل بأسمه من زمن بعيد عندما نشر بحوثه فى التحليل العاملى . وقد أجرى تحليلا معرفيا لعدد كبير من المهام السيكومترية , بصفة خاصة مهام الاستقراء والاستنباط .</a:t>
            </a:r>
          </a:p>
          <a:p>
            <a:pPr algn="justLow"/>
            <a:endParaRPr lang="en-US" sz="2400" dirty="0" smtClean="0"/>
          </a:p>
          <a:p>
            <a:pPr algn="justLow"/>
            <a:r>
              <a:rPr lang="ar-SA" sz="2400" dirty="0" smtClean="0"/>
              <a:t>يميز " ستيرنبرج " بين ثلاثة أنواع من مكونات تناول وتجهيز المعلومات أى العمليات المعرفية الاولية أعوام ( 1980 , 1984, 1985) يعتبرها المصدر الاساسى للفروق الفردية فى الذكاء , وهذه الانواع هى : </a:t>
            </a:r>
            <a:endParaRPr lang="en-US" sz="2400" dirty="0" smtClean="0"/>
          </a:p>
          <a:p>
            <a:endParaRPr lang="ar-SA"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000" b="1" dirty="0" smtClean="0"/>
              <a:t> أولا : ما وراء المكونات : </a:t>
            </a:r>
            <a:r>
              <a:rPr lang="en-US" sz="2000" b="1" dirty="0" smtClean="0"/>
              <a:t>Meta components</a:t>
            </a:r>
            <a:endParaRPr lang="en-US" sz="2000" dirty="0" smtClean="0"/>
          </a:p>
          <a:p>
            <a:pPr algn="justLow"/>
            <a:r>
              <a:rPr lang="ar-SA" sz="2400" dirty="0" smtClean="0"/>
              <a:t> هى عمليات تحكم "ضبط" </a:t>
            </a:r>
            <a:r>
              <a:rPr lang="en-US" sz="2400" dirty="0" smtClean="0"/>
              <a:t>control </a:t>
            </a:r>
            <a:r>
              <a:rPr lang="ar-SA" sz="2400" dirty="0" smtClean="0"/>
              <a:t> ذات مستوى أعلى , وهى عمليات تنفيذ تستخدم فى تخطيط أداء الفرد فى المهمة , والتهيؤ أو " التوجيه " </a:t>
            </a:r>
            <a:r>
              <a:rPr lang="en-US" sz="2400" dirty="0" smtClean="0"/>
              <a:t>Monitoring</a:t>
            </a:r>
            <a:r>
              <a:rPr lang="ar-SA" sz="2400" dirty="0" smtClean="0"/>
              <a:t> له,وتقويمه . ويشار الى هذه العمليات أحيانا بواسطة علماء النفس بأنها عمليات تنفيذية أو اجرائية </a:t>
            </a:r>
            <a:r>
              <a:rPr lang="en-US" sz="2400" dirty="0" smtClean="0"/>
              <a:t>Executive</a:t>
            </a:r>
            <a:r>
              <a:rPr lang="ar-SA" sz="2400" dirty="0" smtClean="0"/>
              <a:t> ويرى "ستيرنبرج" أن أهم عشرة عمليات من هذا النوع هى : </a:t>
            </a:r>
            <a:endParaRPr lang="en-US" sz="2400" dirty="0" smtClean="0"/>
          </a:p>
          <a:p>
            <a:r>
              <a:rPr lang="ar-SA" sz="2200" b="1" dirty="0" smtClean="0"/>
              <a:t>1ـ معرفة أن هناك مشكلة من نوع ما موجودة :</a:t>
            </a:r>
            <a:endParaRPr lang="en-US" sz="2200" dirty="0" smtClean="0"/>
          </a:p>
          <a:p>
            <a:r>
              <a:rPr lang="ar-SA" sz="2400" dirty="0" smtClean="0"/>
              <a:t> فمعظم اختبارات الذكاء تتضمن مجموعة من المشكلات , وجزء أساسى من مهمة المفحوص أن يتعرف على ان هناك مشكلة من نوع ما مطلوب منه حلها .</a:t>
            </a:r>
            <a:endParaRPr lang="en-US" sz="2400" dirty="0" smtClean="0"/>
          </a:p>
          <a:p>
            <a:endParaRPr lang="ar-SA"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sz="2000" b="1" dirty="0" smtClean="0"/>
              <a:t>2ـ تحديد طبيعة المشكلة أو التعرف على طبيعتها :</a:t>
            </a:r>
            <a:endParaRPr lang="en-US" sz="2000" dirty="0" smtClean="0"/>
          </a:p>
          <a:p>
            <a:pPr algn="justLow"/>
            <a:r>
              <a:rPr lang="ar-SA" sz="2800" dirty="0" smtClean="0"/>
              <a:t> فمثلا , على المفحوص أن يتخذ قرارا فيما يتعلق بنوع المشكلة المقدمة له .. أى يجب أن يحدد المفحوص السؤال المطروح عليه وفشله فى تحديد طبيعة المشكلة مصدر اساسى للاخطاء فى الاجابة على هذه المشكلات , وكثيرا ما يحصل المفحوص على درجات منخفضة فى اختبارات الذكاء نتيجة لعدم فهمهم لما هو مطلوب منهم . </a:t>
            </a:r>
            <a:endParaRPr lang="en-US" sz="2800" dirty="0" smtClean="0"/>
          </a:p>
          <a:p>
            <a:r>
              <a:rPr lang="ar-SA" sz="2000" b="1" dirty="0" smtClean="0"/>
              <a:t>3ـ انتقاء مجموعة من العمليات ذات المستوى الادنى من المهمة :</a:t>
            </a:r>
            <a:endParaRPr lang="en-US" sz="2000" dirty="0" smtClean="0"/>
          </a:p>
          <a:p>
            <a:pPr algn="justLow"/>
            <a:r>
              <a:rPr lang="ar-SA" sz="2600" dirty="0" smtClean="0"/>
              <a:t> اذ بمجرد أن يحدد المفحوص ما هو مطلوب منه لحل المشكلة , فإنه لابد أن يقرر كيف يحلها , أى عليه أن ينتقى مجموعة من المكونات أو العمليات اللازمة للاداء .. وانتقاء مكون خاطئ أو مجموعة غير كاملة من المكونات " العمليات " يمكن أن يؤدى الى حلول خاطئة للمشكلات .</a:t>
            </a:r>
            <a:endParaRPr lang="en-US" sz="2600" dirty="0" smtClean="0"/>
          </a:p>
          <a:p>
            <a:endParaRPr lang="ar-SA"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r>
              <a:rPr lang="ar-SA" sz="2900" b="1" dirty="0" smtClean="0"/>
              <a:t>4ـ انتقاء استراتيجية لأداء المهمة : </a:t>
            </a:r>
            <a:endParaRPr lang="en-US" sz="2900" dirty="0" smtClean="0"/>
          </a:p>
          <a:p>
            <a:pPr algn="justLow"/>
            <a:r>
              <a:rPr lang="ar-SA" sz="3400" dirty="0" smtClean="0"/>
              <a:t> أى تحديد كيفية تجميع مكونات الاداء ذات المستوى الأدنى مع بعضها , فأداء المهمة لايتطلب فقط انتقاء المكونات الصحيحة , انما يلزم أيضا اختيار تتابع صحيح لهذه المكونات , والمفحوصين الذين لايستطيعون اتباع تتابع ملائم للمكونات يجدون أنفسهم عاجزين عن حل المشكلات المعقدة .</a:t>
            </a:r>
            <a:endParaRPr lang="en-US" sz="3400" dirty="0" smtClean="0"/>
          </a:p>
          <a:p>
            <a:r>
              <a:rPr lang="ar-SA" dirty="0" smtClean="0"/>
              <a:t> </a:t>
            </a:r>
            <a:endParaRPr lang="en-US" dirty="0" smtClean="0"/>
          </a:p>
          <a:p>
            <a:r>
              <a:rPr lang="ar-SA" sz="2900" b="1" dirty="0" smtClean="0"/>
              <a:t>5ـ انتقاء تمثيل عقلى أو أكثر للمعلومات  :</a:t>
            </a:r>
            <a:endParaRPr lang="en-US" sz="2900" dirty="0" smtClean="0"/>
          </a:p>
          <a:p>
            <a:pPr algn="justLow"/>
            <a:r>
              <a:rPr lang="ar-SA" dirty="0" smtClean="0"/>
              <a:t> </a:t>
            </a:r>
            <a:r>
              <a:rPr lang="ar-SA" sz="3400" dirty="0" smtClean="0"/>
              <a:t>ففى بعض أنواع المعلومات التى تتضمنها اختبارات الذكاء والقدرات العقلية , يمكن أن يكون للطريقة التى يتم بها تمثيل المعلومات عقليا , تأثير حاسم على الحل الذى يصل اليه الفرد , فبعض المشكلات المكانية ـ على سبيل المثال ـ يمكن أن تحل لفظيا أو مكانيا واختيار المفحوص لنمط التمثيل العقلى وفق قدراته قد يؤثر بشكل حاسم فى قدرته على حل المشكلة حلا صحيحا , وفى مفردات الاستدلال الحسابى يمكن أن يؤدى التمثيل العقلى للمعلومات سواء أكان رسما بيانيا أو مجموعة من المعادلات أو هما معا , الى حل صحيح أو خاطئ للمشكلة .</a:t>
            </a:r>
            <a:endParaRPr lang="en-US" sz="3400" dirty="0" smtClean="0"/>
          </a:p>
          <a:p>
            <a:endParaRPr lang="ar-SA"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pPr>
              <a:buNone/>
            </a:pPr>
            <a:endParaRPr lang="en-US" dirty="0" smtClean="0"/>
          </a:p>
          <a:p>
            <a:r>
              <a:rPr lang="ar-SA" sz="2600" b="1" dirty="0" smtClean="0"/>
              <a:t>6ـ اتخاذ قرار بكيفية توزيع المصادر " الامكانيات " المتاحة لحل المشكلة :</a:t>
            </a:r>
            <a:endParaRPr lang="en-US" sz="2600" b="1" dirty="0" smtClean="0"/>
          </a:p>
          <a:p>
            <a:pPr algn="justLow"/>
            <a:r>
              <a:rPr lang="ar-SA" sz="2800" dirty="0" smtClean="0"/>
              <a:t> فالاختبارات العقلية يكون لها غالبا زمن محدد , سواء للاختبار ككل , او لكل قسم من أقسامه على حده , وتحديد كيف يوزع الوقت له دور كبير فى الاجابة الصحيحة على معظم المفردات , ويمكن أن يؤدى انفاق وقت طويل جدا فى مشكلات واضحة الصعوبة , أو وقت طويل جدا فى مشكلات معقدة الى أداء ضعيف على الاختبار .</a:t>
            </a:r>
            <a:endParaRPr lang="en-US" sz="2800" dirty="0" smtClean="0"/>
          </a:p>
          <a:p>
            <a:r>
              <a:rPr lang="ar-SA" sz="2200" b="1" dirty="0" smtClean="0"/>
              <a:t>7ـ وعى الفرد وتتبعه لموضعه فى أداء المهمة :</a:t>
            </a:r>
            <a:endParaRPr lang="en-US" sz="2200" b="1" dirty="0" smtClean="0"/>
          </a:p>
          <a:p>
            <a:pPr algn="justLow"/>
            <a:r>
              <a:rPr lang="ar-SA" sz="2600" dirty="0" smtClean="0"/>
              <a:t> ما الذى قام بعمله وما الذى عليه أن يعمله , فالاداء الناجح للمهمة يتطلب أن يكون الفرد على وعى بالخطوات التى يقوم بها لحل المشكلة , وماذا أنجز منها , وما الذى تبقى عليه أن ينجزه حتى يصل الى حل المشكلة . </a:t>
            </a:r>
            <a:endParaRPr lang="en-US" sz="2600" dirty="0" smtClean="0"/>
          </a:p>
          <a:p>
            <a:endParaRPr lang="ar-SA"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r>
              <a:rPr lang="ar-SA" sz="2900" b="1" dirty="0" smtClean="0"/>
              <a:t>8 ـ فهم التغذية المرتدة الداخلية والخارجية التى تتعلق بكيف أداء المهمة أو جودته :</a:t>
            </a:r>
            <a:endParaRPr lang="en-US" sz="2900" b="1" dirty="0" smtClean="0"/>
          </a:p>
          <a:p>
            <a:pPr algn="justLow"/>
            <a:r>
              <a:rPr lang="ar-SA" sz="3100" dirty="0" smtClean="0"/>
              <a:t> اختبارات الذكاء الجمعية لاتتضمن غالبا تغذية مرتدة , أما الاختبارات الفردية فتتضمن عادة بعض التغذية المرتدة , وهنا يكون لقدرة الفرد على فهم التغذية المرتدة والاستفادة منها فى أداء المهام دور كبير فى نجاحه فى حل المشكلات .</a:t>
            </a:r>
            <a:endParaRPr lang="en-US" sz="3100" dirty="0" smtClean="0"/>
          </a:p>
          <a:p>
            <a:r>
              <a:rPr lang="ar-SA" sz="2600" b="1" dirty="0" smtClean="0"/>
              <a:t>9ـ معرفة كيفية الاستفادة من التغذية المرتدة :</a:t>
            </a:r>
            <a:endParaRPr lang="en-US" sz="2600" b="1" dirty="0" smtClean="0"/>
          </a:p>
          <a:p>
            <a:pPr algn="justLow"/>
            <a:r>
              <a:rPr lang="ar-SA" sz="3100" dirty="0" smtClean="0"/>
              <a:t> إذ لايكفى أن يفهم الفرد التغذية المرتدة الداخلية والخارجية التى يتلقاها , وانما يجب أن يعرف كيف يستفيد بها فى توجيه أداؤه للمهمة .</a:t>
            </a:r>
            <a:endParaRPr lang="en-US" sz="3100" dirty="0" smtClean="0"/>
          </a:p>
          <a:p>
            <a:r>
              <a:rPr lang="ar-SA" sz="2600" b="1" dirty="0" smtClean="0"/>
              <a:t>10 ـ إتمام العمل بناء على التغذية المرتدة : </a:t>
            </a:r>
            <a:endParaRPr lang="en-US" sz="2600" b="1" dirty="0" smtClean="0"/>
          </a:p>
          <a:p>
            <a:pPr algn="justLow"/>
            <a:r>
              <a:rPr lang="ar-SA" sz="3100" dirty="0" smtClean="0"/>
              <a:t>وهذه العملية الاخيرة من عمليات ما وراء المكونات تعطى دورا حاسما للعمل التنفيذى فى نظرية الاداء الذكى .</a:t>
            </a:r>
            <a:endParaRPr lang="en-US" sz="3100" dirty="0" smtClean="0"/>
          </a:p>
          <a:p>
            <a:pPr algn="justLow"/>
            <a:r>
              <a:rPr lang="ar-SA" sz="3100" dirty="0" smtClean="0"/>
              <a:t> ووفقا لهذه النظرية لايمكن أن يكون هناك نظرية سديدة للذكاء دون أخذ كل من الفكير والعمل الذى ينشأعنه فى الاعتبار .</a:t>
            </a:r>
            <a:endParaRPr lang="en-US" sz="3100" dirty="0" smtClean="0"/>
          </a:p>
          <a:p>
            <a:endParaRPr lang="ar-SA"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r>
              <a:rPr lang="ar-SA" sz="2600" b="1" dirty="0" smtClean="0"/>
              <a:t>ثانيا : مكونات الاداء : </a:t>
            </a:r>
            <a:r>
              <a:rPr lang="en-US" sz="2600" b="1" dirty="0" smtClean="0"/>
              <a:t>Performance Components</a:t>
            </a:r>
            <a:endParaRPr lang="en-US" sz="2600" dirty="0" smtClean="0"/>
          </a:p>
          <a:p>
            <a:pPr algn="justLow"/>
            <a:r>
              <a:rPr lang="ar-SA" sz="3100" dirty="0" smtClean="0"/>
              <a:t> مكونات الاداء عبارة عن عمليات معرفية ذات مستوى أدنى , تستخدم فى تنفيذ الاستراتيجيات المختلفة لأداء المهمة , ويشير " ستيرنبرج " الى أنه على الرغم من اعتقاده ان ماوراء المكونات هى المسئولة الرئيسية عن الارتباطات بين المهام المعرفية والاختبارات السيكومترية , فإنه يعتقد أيضا أن مكونات الاداء والتى هى عمليات تستخدم فى التنفيذ الفعلى للمهمة , يمكن أن يكون لها تأثير أيضا فى هذه الارتباطات , ويضرب مثالا بثلاثة من هذه المكونات هى </a:t>
            </a:r>
            <a:r>
              <a:rPr lang="ar-SA" dirty="0" smtClean="0"/>
              <a:t>: </a:t>
            </a:r>
            <a:endParaRPr lang="en-US" dirty="0" smtClean="0"/>
          </a:p>
          <a:p>
            <a:r>
              <a:rPr lang="ar-SA" sz="3100" dirty="0" smtClean="0"/>
              <a:t>1ـ تشفير  </a:t>
            </a:r>
            <a:r>
              <a:rPr lang="en-US" sz="3100" dirty="0" smtClean="0"/>
              <a:t>Encoding :</a:t>
            </a:r>
            <a:r>
              <a:rPr lang="ar-SA" sz="3100" dirty="0" smtClean="0"/>
              <a:t>    طبيعة المثير .</a:t>
            </a:r>
            <a:endParaRPr lang="en-US" sz="3100" dirty="0" smtClean="0"/>
          </a:p>
          <a:p>
            <a:r>
              <a:rPr lang="ar-SA" sz="3100" dirty="0" smtClean="0"/>
              <a:t>2ـ استنتاج : </a:t>
            </a:r>
            <a:r>
              <a:rPr lang="en-US" sz="3100" dirty="0" smtClean="0"/>
              <a:t>Inferring</a:t>
            </a:r>
            <a:r>
              <a:rPr lang="ar-SA" sz="3100" dirty="0" smtClean="0"/>
              <a:t> العلاقات بين حدى المثير اللذان يتشابهان فى بعض الجوانب ويختلفان فى غيرها .</a:t>
            </a:r>
            <a:endParaRPr lang="en-US" sz="3100" dirty="0" smtClean="0"/>
          </a:p>
          <a:p>
            <a:r>
              <a:rPr lang="ar-SA" sz="3100" dirty="0" smtClean="0"/>
              <a:t>3ـ تطبيق </a:t>
            </a:r>
            <a:r>
              <a:rPr lang="en-US" sz="3100" dirty="0" smtClean="0"/>
              <a:t>Applying : </a:t>
            </a:r>
            <a:r>
              <a:rPr lang="ar-SA" sz="3100" dirty="0" smtClean="0"/>
              <a:t> العلاقة التى تم استنتاجها من فبل فى موقف جديد .</a:t>
            </a:r>
            <a:r>
              <a:rPr lang="ar-SA" dirty="0" smtClean="0"/>
              <a:t> </a:t>
            </a:r>
            <a:endParaRPr lang="en-US" dirty="0" smtClean="0"/>
          </a:p>
          <a:p>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EG" dirty="0"/>
              <a:t> </a:t>
            </a:r>
            <a:r>
              <a:rPr lang="ar-EG" dirty="0" smtClean="0"/>
              <a:t> </a:t>
            </a:r>
            <a:r>
              <a:rPr lang="ar-SA" sz="2200" b="1" dirty="0" smtClean="0"/>
              <a:t>أهم </a:t>
            </a:r>
            <a:r>
              <a:rPr lang="ar-EG" sz="2200" b="1" dirty="0" smtClean="0"/>
              <a:t>عيوب </a:t>
            </a:r>
            <a:r>
              <a:rPr lang="ar-SA" sz="2200" b="1" dirty="0" smtClean="0"/>
              <a:t>التصنيف </a:t>
            </a:r>
            <a:r>
              <a:rPr lang="ar-SA" sz="2200" dirty="0" smtClean="0"/>
              <a:t>:</a:t>
            </a:r>
            <a:r>
              <a:rPr lang="en-US" sz="2200" dirty="0" smtClean="0"/>
              <a:t> </a:t>
            </a:r>
            <a:endParaRPr lang="en-US" sz="2200" dirty="0"/>
          </a:p>
          <a:p>
            <a:pPr lvl="0" algn="justLow"/>
            <a:r>
              <a:rPr lang="ar-EG" sz="2600" dirty="0" smtClean="0"/>
              <a:t>يقل </a:t>
            </a:r>
            <a:r>
              <a:rPr lang="ar-EG" sz="2600" dirty="0"/>
              <a:t>مثير التعليم والدافعية في الصف المتكافئ 0</a:t>
            </a:r>
            <a:endParaRPr lang="en-US" sz="2600" dirty="0"/>
          </a:p>
          <a:p>
            <a:pPr lvl="0" algn="justLow"/>
            <a:r>
              <a:rPr lang="en-US" sz="2600" dirty="0"/>
              <a:t> </a:t>
            </a:r>
            <a:r>
              <a:rPr lang="ar-EG" sz="2600" dirty="0"/>
              <a:t>هذا التصنيف غير عادل ، فالنمو البطيء في ناحية لا يحتم البط ء في جميع النواحي ، والتأخير في القراءة مثلاً لا يعني التأخير في كل شئ ، وكذلك الحال بالنسبة للمتفوقين ، فليـس من الضروري أن يكون الطفل المتفوق في مادة متفوقاً في سائر المواد </a:t>
            </a:r>
            <a:r>
              <a:rPr lang="ar-EG" sz="2600" dirty="0" smtClean="0"/>
              <a:t>الأخرى</a:t>
            </a:r>
            <a:r>
              <a:rPr lang="en-US" sz="2600" dirty="0" smtClean="0"/>
              <a:t>.</a:t>
            </a:r>
            <a:endParaRPr lang="en-US" sz="2600" dirty="0"/>
          </a:p>
          <a:p>
            <a:pPr lvl="0" algn="justLow"/>
            <a:r>
              <a:rPr lang="en-US" sz="2600" dirty="0"/>
              <a:t> </a:t>
            </a:r>
            <a:r>
              <a:rPr lang="ar-EG" sz="2600" dirty="0"/>
              <a:t>هذا التصنيف يعمل على خلق روح الطبقية بين الطلبة ، فهناك طبقة الصفوة المنتقاة وهناك طبقة المنتقاة ، وهناك طبقة الدون </a:t>
            </a:r>
            <a:r>
              <a:rPr lang="ar-EG" sz="2600" dirty="0" smtClean="0"/>
              <a:t>وهكذا</a:t>
            </a:r>
            <a:r>
              <a:rPr lang="en-US" sz="2600" dirty="0" smtClean="0"/>
              <a:t>.</a:t>
            </a:r>
            <a:endParaRPr lang="en-US" sz="2600" dirty="0"/>
          </a:p>
          <a:p>
            <a:pPr lvl="0" algn="justLow"/>
            <a:r>
              <a:rPr lang="ar-EG" sz="2600" dirty="0"/>
              <a:t>يتناسى هذا التصنيف حقيقة أن بعض التأخير الدراسي أو العقلي ينتج لظروف عابرة أو مؤقتة ، إذا زالت يعود الطفل إلى قدراته الطبيعية 0</a:t>
            </a:r>
            <a:endParaRPr lang="ar-SA" sz="2600"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r>
              <a:rPr lang="en-US" b="1" dirty="0" smtClean="0"/>
              <a:t> </a:t>
            </a:r>
            <a:r>
              <a:rPr lang="ar-SA" b="1" dirty="0" smtClean="0"/>
              <a:t>ثالثا : مكونات اكتساب المعرفة : </a:t>
            </a:r>
            <a:r>
              <a:rPr lang="en-US" b="1" dirty="0" smtClean="0"/>
              <a:t>Knowledge Acquisition Components</a:t>
            </a:r>
            <a:endParaRPr lang="en-US" dirty="0" smtClean="0"/>
          </a:p>
          <a:p>
            <a:r>
              <a:rPr lang="ar-SA" dirty="0" smtClean="0"/>
              <a:t>وهى عمليات متضمنة فى تعلم معلومات جديدة وتخزينها فى الذاكرة ومكونات اكتساب المعرفة الثلاثة التى يعتقد أنها هامة جدا بالنسبة للاداء الذكى هى : </a:t>
            </a:r>
            <a:endParaRPr lang="en-US" dirty="0" smtClean="0"/>
          </a:p>
          <a:p>
            <a:r>
              <a:rPr lang="ar-SA" b="1" dirty="0" smtClean="0"/>
              <a:t>1ـ التشفير الانتقائى</a:t>
            </a:r>
            <a:r>
              <a:rPr lang="ar-SA" dirty="0" smtClean="0"/>
              <a:t> : </a:t>
            </a:r>
            <a:r>
              <a:rPr lang="en-US" dirty="0" smtClean="0"/>
              <a:t>Selective Encoding </a:t>
            </a:r>
          </a:p>
          <a:p>
            <a:r>
              <a:rPr lang="ar-SA" dirty="0" smtClean="0"/>
              <a:t> والذى بواستطه ينتقى الفرد المعلومات الجديدة غير الملائمة , التى يقابلها فى مواقف التعلم الملائمة لغرض معين يتم التعلم من أجله . </a:t>
            </a:r>
            <a:endParaRPr lang="en-US" dirty="0" smtClean="0"/>
          </a:p>
          <a:p>
            <a:r>
              <a:rPr lang="ar-SA" b="1" dirty="0" smtClean="0"/>
              <a:t>2ـ الدمج الانتقائى</a:t>
            </a:r>
            <a:r>
              <a:rPr lang="ar-SA" dirty="0" smtClean="0"/>
              <a:t> :</a:t>
            </a:r>
            <a:r>
              <a:rPr lang="en-US" dirty="0" smtClean="0"/>
              <a:t>Selective Comvbintion </a:t>
            </a:r>
          </a:p>
          <a:p>
            <a:r>
              <a:rPr lang="ar-SA" dirty="0" smtClean="0"/>
              <a:t> والذى عن طريقه يتم تجميع " ترتيب " المعلومات التى تم تشفيرها انتقائيا بطريقة خاصة , تجعل تماسكها الداخلى أو ترابطها على أقصى درجة ممكنة . </a:t>
            </a:r>
            <a:endParaRPr lang="en-US" dirty="0" smtClean="0"/>
          </a:p>
          <a:p>
            <a:r>
              <a:rPr lang="ar-SA" b="1" dirty="0" smtClean="0"/>
              <a:t>3ـ المقارنة الانتقائية</a:t>
            </a:r>
            <a:r>
              <a:rPr lang="ar-SA" dirty="0" smtClean="0"/>
              <a:t> : </a:t>
            </a:r>
            <a:r>
              <a:rPr lang="en-US" dirty="0" smtClean="0"/>
              <a:t>Selective Comparison</a:t>
            </a:r>
          </a:p>
          <a:p>
            <a:r>
              <a:rPr lang="ar-SA" dirty="0" smtClean="0"/>
              <a:t> والتى عن طريقها ترتبط المعلومات الجديدة بالمعلومات القديمة التى تم تخزينها من قبل فى الذاكرة , لكى تجعل من ترابط البنية المعرفية الجديدة بالبنية المعرفية المكونة سابقا على أقوى درجة ممكنة . </a:t>
            </a:r>
            <a:endParaRPr lang="en-US" dirty="0" smtClean="0"/>
          </a:p>
          <a:p>
            <a:endParaRPr lang="ar-SA"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Autofit/>
          </a:bodyPr>
          <a:lstStyle/>
          <a:p>
            <a:pPr algn="justLow"/>
            <a:r>
              <a:rPr lang="ar-SA" sz="2400" dirty="0" smtClean="0"/>
              <a:t>وقد أقترح "</a:t>
            </a:r>
            <a:r>
              <a:rPr lang="ar-SA" sz="2400" b="1" dirty="0" smtClean="0"/>
              <a:t>ستيرنبرج</a:t>
            </a:r>
            <a:r>
              <a:rPr lang="ar-SA" sz="2400" dirty="0" smtClean="0"/>
              <a:t> " أربع طرق تتفاعل بها أنواع المكونات المختلفة مع بعضها .</a:t>
            </a:r>
            <a:endParaRPr lang="en-US" sz="2400" dirty="0" smtClean="0"/>
          </a:p>
          <a:p>
            <a:pPr algn="justLow"/>
            <a:r>
              <a:rPr lang="ar-SA" sz="2400" dirty="0" smtClean="0"/>
              <a:t>1ـ التنشيط المباشر لمكون من نوع معين بواسطة مكون من نوع آخر . </a:t>
            </a:r>
            <a:endParaRPr lang="en-US" sz="2400" dirty="0" smtClean="0"/>
          </a:p>
          <a:p>
            <a:pPr algn="justLow"/>
            <a:r>
              <a:rPr lang="ar-SA" sz="2400" dirty="0" smtClean="0"/>
              <a:t>2ـ التنشيط غير المباشر لمكون معين بواسطة مكون من نوع آخر عن طريق توسط مكون من نوع ثالث . </a:t>
            </a:r>
            <a:endParaRPr lang="en-US" sz="2400" dirty="0" smtClean="0"/>
          </a:p>
          <a:p>
            <a:pPr algn="justLow"/>
            <a:r>
              <a:rPr lang="ar-SA" sz="2400" dirty="0" smtClean="0"/>
              <a:t>3ـ تغذية مرتدة مباشرة من مكون من نوع معين لمكون آخر .</a:t>
            </a:r>
            <a:endParaRPr lang="en-US" sz="2400" dirty="0" smtClean="0"/>
          </a:p>
          <a:p>
            <a:pPr algn="justLow"/>
            <a:r>
              <a:rPr lang="ar-SA" sz="2400" dirty="0" smtClean="0"/>
              <a:t>4ـ تغذية مرتدة غير مباشرة من مكون من نوع معين لمكون آخر عن طريق مكون </a:t>
            </a:r>
            <a:endParaRPr lang="en-US" sz="2400" dirty="0" smtClean="0"/>
          </a:p>
          <a:p>
            <a:pPr algn="justLow"/>
            <a:r>
              <a:rPr lang="ar-SA" sz="2400" dirty="0" smtClean="0"/>
              <a:t>   ثالث . </a:t>
            </a:r>
            <a:endParaRPr lang="en-US" sz="2400" dirty="0" smtClean="0"/>
          </a:p>
          <a:p>
            <a:pPr algn="justLow"/>
            <a:r>
              <a:rPr lang="ar-SA" sz="2400" dirty="0" smtClean="0"/>
              <a:t>وفى هذا النموذج المقترح , فإن ما وراء المكونات وحدها هى التى يمكن أن تنشط بعضها وتتلقى معلومات من بعضها بشكل مباشر .. أما المكونات الاخرى فيمكن ان تنشط بعضها , وتتلقى تغذية مرتدة من بعضها الاخر بطريق غبر مباشر فقط , والوسيط لابد أن يتم بواسطة ما وراء المكونات .</a:t>
            </a:r>
            <a:endParaRPr lang="en-US" sz="2400"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r>
              <a:rPr lang="ar-SA" sz="2600" b="1" dirty="0" smtClean="0"/>
              <a:t>ــ مصادر الفروق الفردية : </a:t>
            </a:r>
            <a:endParaRPr lang="en-US" sz="2600" dirty="0" smtClean="0"/>
          </a:p>
          <a:p>
            <a:pPr algn="justLow"/>
            <a:r>
              <a:rPr lang="ar-SA" sz="3100" dirty="0" smtClean="0"/>
              <a:t> يقترح " ستيرنبرج " ستة مصادر أولية للفروق الفردية فى تناول وتجهيز المعلومات , وهذه المصادر هى :</a:t>
            </a:r>
            <a:endParaRPr lang="en-US" sz="3100" dirty="0" smtClean="0"/>
          </a:p>
          <a:p>
            <a:pPr algn="justLow"/>
            <a:r>
              <a:rPr lang="ar-SA" sz="3100" dirty="0" smtClean="0"/>
              <a:t> </a:t>
            </a:r>
            <a:endParaRPr lang="en-US" sz="3100" dirty="0" smtClean="0"/>
          </a:p>
          <a:p>
            <a:pPr algn="justLow"/>
            <a:r>
              <a:rPr lang="ar-SA" sz="3100" dirty="0" smtClean="0"/>
              <a:t> 1ـ المكونات : فبعض الافراد يستخدمون فى أداء المهمة مكونات أكثر أو أقل , أو مكونات مختلفة عن تلك التى يستخدمها أفراد آخرون فى أداء ذات المهمة أو حل نفس المشكلة .</a:t>
            </a:r>
            <a:endParaRPr lang="en-US" sz="3100" dirty="0" smtClean="0"/>
          </a:p>
          <a:p>
            <a:pPr algn="justLow"/>
            <a:r>
              <a:rPr lang="ar-SA" sz="3100" dirty="0" smtClean="0"/>
              <a:t>2ـ قاعدة دمج المكونات : فبعض الافراد يجمعون المكونات وفق قاعدة معينة , بينما البعض الاخر يستخدمون قاعدة أخرى فى تجميع المكونات .</a:t>
            </a:r>
            <a:endParaRPr lang="en-US" sz="3100" dirty="0" smtClean="0"/>
          </a:p>
          <a:p>
            <a:pPr algn="justLow"/>
            <a:r>
              <a:rPr lang="ar-SA" sz="3100" dirty="0" smtClean="0"/>
              <a:t>3ـ ترتيب المكونات : فبعض الافراد يرتبون المكونات وفق تسلسل معين , وبعضهم يتبع تسلسلا آخر , فمثلا قد يرتب فرد المكونات بحيث تتبع ب.أ وتتبع ج. ب , وقد يعكس فرد آخر الترتيب .. أو يتبع ترتيبا آخر للمكونات . </a:t>
            </a:r>
            <a:endParaRPr lang="en-US" sz="3100" dirty="0" smtClean="0"/>
          </a:p>
          <a:p>
            <a:endParaRPr lang="ar-SA"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pPr algn="justLow"/>
            <a:r>
              <a:rPr lang="ar-SA" sz="2800" dirty="0" smtClean="0"/>
              <a:t>4ـ أسلوب عمل المكون : فبعض الافراد ينفذون مكونا معينا بطريقة ما , بينما غيرهم يؤدونه بطريقة اخرى .. فمثلا قد يتوقف فرد عن تنفيذ مكون معين بأسرع ما يمكن .. بينما يستمر آخر فى تنفيذ المكون حتى اكتماله , حتى ولو ظهرحل المشكلة له قبل ان يكمل تنفيذه .</a:t>
            </a:r>
            <a:endParaRPr lang="en-US" sz="2800" dirty="0" smtClean="0"/>
          </a:p>
          <a:p>
            <a:pPr algn="justLow"/>
            <a:r>
              <a:rPr lang="ar-SA" sz="2800" dirty="0" smtClean="0"/>
              <a:t>5ـ زمن المكون أو دقته : فبعض الافراد ينفذون المكون المعين بشكل أسرع أو أكثر من غيرهم .</a:t>
            </a:r>
            <a:endParaRPr lang="en-US" sz="2800" dirty="0" smtClean="0"/>
          </a:p>
          <a:p>
            <a:pPr algn="justLow"/>
            <a:r>
              <a:rPr lang="ar-SA" sz="2800" dirty="0" smtClean="0"/>
              <a:t> </a:t>
            </a:r>
            <a:endParaRPr lang="en-US" sz="2800" dirty="0" smtClean="0"/>
          </a:p>
          <a:p>
            <a:pPr algn="justLow"/>
            <a:r>
              <a:rPr lang="ar-SA" sz="2800" dirty="0" smtClean="0"/>
              <a:t>6ـ التمثيل العقلى الذى يباشر المكون عمله عليه : فبعض الافراد يستخدمون تمثيلا معينا للمعلومات يختلف عما يستخدمه غيرهم من تمثيلات , فمثلا فى مشكلة القياس الخطى الذى يتضمن مشكلات مثل أحمد أطول من محمد ... ومحمد أطول من على .. فمن الاطول ؟ وجد أن بعض الافراد يمثلون معلومات المشكلة لغويا , بينما آخرون يمثلونها مكانيا .</a:t>
            </a:r>
            <a:endParaRPr lang="en-US" sz="2800" dirty="0" smtClean="0"/>
          </a:p>
          <a:p>
            <a:endParaRPr lang="ar-SA"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Autofit/>
          </a:bodyPr>
          <a:lstStyle/>
          <a:p>
            <a:pPr algn="justLow"/>
            <a:r>
              <a:rPr lang="ar-SA" sz="2400" dirty="0" smtClean="0"/>
              <a:t>وركزت البحوث المبكرة لستيرنبرج ومعاونيه على تحديد مكونات الأداء للمهام المعرفية ,بينما تركز بحوثه الاحدث على ما وراء المكونات ومكونات اكتساب المعرفة . وقد استخدمت مهام متنوعة فى التحليل , خاصة تلك التى تستخدم على نطاق واسع فى اختبارات القدرات العقلية , ومن أمثلة هذه المهام " مهام التماثل " </a:t>
            </a:r>
            <a:r>
              <a:rPr lang="en-US" sz="2400" dirty="0" smtClean="0"/>
              <a:t>Analogies</a:t>
            </a:r>
            <a:r>
              <a:rPr lang="ar-SA" sz="2400" dirty="0" smtClean="0"/>
              <a:t> , التصنيف , تكملة السلاسل , القياس الخطى , قياس الفئات , القياس الشرطى .. وغيرها </a:t>
            </a:r>
            <a:endParaRPr lang="en-US" sz="2400" dirty="0" smtClean="0"/>
          </a:p>
          <a:p>
            <a:pPr algn="justLow"/>
            <a:r>
              <a:rPr lang="ar-SA" sz="2400" dirty="0" smtClean="0"/>
              <a:t>وهكذا نجد أن الباحثين فى الذكاء فى اطار نظريات تناول المعلومات , قد اقترحوا عدة تصورات لمكونات أو عمليات تناول وتجهيز المعلومات , ولفهم مصادرالفروق الفردية فى هذه المكونات والطرق التى تتجمع بها .. وهذه التصورات وان اختلفت فى تفاصيلها , إلا أنها تتفق جميعا فى نظرتها الى الذكاء على أنه مستخلص من الطريقة التى يتمثل بها الناس المعلومات ويتناولونها عقليا . كما تتفق فى وحدة التحليل التى يستخدمونها , وهى العملية المعرفية الاولية .</a:t>
            </a:r>
            <a:endParaRPr lang="en-US" sz="2400"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a:bodyPr>
          <a:lstStyle/>
          <a:p>
            <a:r>
              <a:rPr lang="ar-SA" sz="2200" b="1" dirty="0" smtClean="0"/>
              <a:t>ــ بعض التطبيقات التربوية : </a:t>
            </a:r>
            <a:endParaRPr lang="en-US" sz="2200" dirty="0" smtClean="0"/>
          </a:p>
          <a:p>
            <a:r>
              <a:rPr lang="ar-SA" sz="2800" dirty="0" smtClean="0"/>
              <a:t> </a:t>
            </a:r>
            <a:r>
              <a:rPr lang="ar-SA" sz="2600" dirty="0" smtClean="0"/>
              <a:t>يقترح أصحاب هذا المدخل أنه يمكن الاستفادة من نتائج بحوثه فى عدة مجالات تربوية من أهمها :</a:t>
            </a:r>
            <a:endParaRPr lang="en-US" sz="2600" dirty="0" smtClean="0"/>
          </a:p>
          <a:p>
            <a:pPr algn="justLow"/>
            <a:r>
              <a:rPr lang="ar-SA" sz="2200" b="1" dirty="0" smtClean="0"/>
              <a:t>1ـ اشتقاق أهـــداف تعليميــة تتعـــلق بتنمية المهارات العقليــــة </a:t>
            </a:r>
            <a:endParaRPr lang="en-US" sz="2200" dirty="0" smtClean="0"/>
          </a:p>
          <a:p>
            <a:pPr algn="justLow"/>
            <a:r>
              <a:rPr lang="ar-SA" sz="2200" b="1" dirty="0" smtClean="0"/>
              <a:t>والعمل على تحقيقها:</a:t>
            </a:r>
            <a:endParaRPr lang="en-US" sz="2200" dirty="0" smtClean="0"/>
          </a:p>
          <a:p>
            <a:pPr algn="justLow"/>
            <a:r>
              <a:rPr lang="ar-SA" sz="2600" dirty="0" smtClean="0"/>
              <a:t> فنظريات تجهيز المعلومات تمدنا بالاساليب اللازمة لتحليل الاداء على المهام الى مكوناته الاساسية , أى العمليات العقلية الاولية ... وعلى ذلك يمكن أن تصاغ أهداف تعليمية تركز على تنمية هذه المكونات , وزيادة الكفاءة التى تتم بها .</a:t>
            </a:r>
            <a:endParaRPr lang="en-US" sz="2600" dirty="0" smtClean="0"/>
          </a:p>
          <a:p>
            <a:pPr algn="justLow"/>
            <a:r>
              <a:rPr lang="ar-SA" sz="2600" dirty="0" smtClean="0"/>
              <a:t>وهكذا تقترح نظرية تجهيز المعلومات , أنه يمكن تقسيم السلوك الذكى الى مكوناته الاولية , وان كل مكون منها يمكن التدريب عليه مما يزيد من كفاءة المهارات العقلية لدى الفرد .</a:t>
            </a:r>
            <a:endParaRPr lang="en-US" sz="2600" dirty="0" smtClean="0"/>
          </a:p>
          <a:p>
            <a:endParaRPr lang="ar-SA"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r>
              <a:rPr lang="ar-SA" b="1" dirty="0" smtClean="0"/>
              <a:t>2ـ اشتقاق أهداف تعليمية تتعلق بتنمية مهارات اكتساب المعرفة </a:t>
            </a:r>
            <a:endParaRPr lang="en-US" dirty="0" smtClean="0"/>
          </a:p>
          <a:p>
            <a:r>
              <a:rPr lang="ar-SA" b="1" dirty="0" smtClean="0"/>
              <a:t>والعمل على تحقيقها :</a:t>
            </a:r>
            <a:endParaRPr lang="en-US" dirty="0" smtClean="0"/>
          </a:p>
          <a:p>
            <a:pPr algn="justLow"/>
            <a:r>
              <a:rPr lang="ar-SA" sz="3400" dirty="0" smtClean="0"/>
              <a:t>ويقصد بالمهارات المعرفية , تلك المهارات اللازمة لاكتساب المعرفة , خاصة فى مواقف التعلم المدرسى , فقد اجريت بعض الدراسات على تلاميذ الصف الخامس , واتضح من مقارنة أداء التلاميذ الناجحين أكاديميا بأداء غير الناجحين أنهم : </a:t>
            </a:r>
            <a:endParaRPr lang="en-US" sz="3400" dirty="0" smtClean="0"/>
          </a:p>
          <a:p>
            <a:pPr algn="justLow"/>
            <a:r>
              <a:rPr lang="ar-SA" sz="3400" dirty="0" smtClean="0"/>
              <a:t>أ ـ أكثر دقة فى أحكامهم المبدئية عن الصعوبة النسبية فى تذكر الجمل التى تعبر عن علاقات منطقية مثل :" الرجل القوى ساعد صديقه فى تحريك البيانو " مقارنة بتذكر الجمل التى تعبر عن علاقات تعسفية مثل : " الرجل القوى قرأ الصحيفة أثناء الافطار " فقد كانت الاخيرة أصعب فى تذكرها .</a:t>
            </a:r>
            <a:endParaRPr lang="en-US" sz="3400" dirty="0" smtClean="0"/>
          </a:p>
          <a:p>
            <a:pPr algn="justLow"/>
            <a:r>
              <a:rPr lang="ar-SA" sz="3400" dirty="0" smtClean="0"/>
              <a:t>بـ ـ كما كان الناجحون أفضل فى تصحيح أحكامهم الاولية عن الصعوبة بعد أعطائهم تدريبا على تذكر نوعى للجمل , وقد تبين بعد التدريب أن هؤلاء التلاميذ أصبحوا أكثر قدرة على الحكم على صعوبة الجمل التى تتضمن علاقات تعسفية , والاهم من ذلك أنهم أظهروا أداء أفضل للذاكرة . </a:t>
            </a:r>
            <a:endParaRPr lang="en-US" sz="3400" dirty="0" smtClean="0"/>
          </a:p>
          <a:p>
            <a:endParaRPr lang="ar-SA"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pPr algn="justLow"/>
            <a:r>
              <a:rPr lang="ar-SA" dirty="0" smtClean="0"/>
              <a:t>ويعتقد " ستيرنبرج " ان اختبارات الذكاء الحالية تتنبأ بالاداء فى العالم الواقعى لانها تقيس بشكل ضمنى ما وراء المكونات ,, ويأخذ على اختبارات الذكاء أنها جميعا ـ تقريبا ـ تعتبر سرعة الاداء أساسية فى الذكاء .. إذ أن هذا الافتراض خاطئ فى تعميمه : هو صحيح بالنسبة لبعض الناس ولبعض العمليات , ولكنه ليس كذلك بالنسبة لجميع الناس وجميع العمليات , إذ أن الهم ــ من وجهة نظره ـ ليس السرعة فى حد ذاتها .</a:t>
            </a:r>
          </a:p>
          <a:p>
            <a:pPr algn="justLow"/>
            <a:r>
              <a:rPr lang="ar-SA" dirty="0" smtClean="0"/>
              <a:t>وانما المهم هو انتقاء السرعة المناسبة .. أى معرفة متى وبأى سرعة يتم الانجاز , وتعتمد القدرة على الاداء بسرعة أو ببطء على المفردة المعينة ومطالب الموقف , ومعنى ذلك أن توزيع الوقت هو العنصر الهام فى الذكاء , وليس السرعة فى حد ذاتها , كما أن هناك كثيرا من الناس بطيئون فى أداء المهام ولكنهم يؤدونها على مستوى عال من الكفاءة .</a:t>
            </a:r>
            <a:endParaRPr lang="en-US" dirty="0" smtClean="0"/>
          </a:p>
          <a:p>
            <a:endParaRPr lang="ar-SA"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a:bodyPr>
          <a:lstStyle/>
          <a:p>
            <a:r>
              <a:rPr lang="ar-SA" sz="2200" b="1" dirty="0" smtClean="0"/>
              <a:t>نظرية  الذكاءات المتـــعددة " جاردنــر"</a:t>
            </a:r>
            <a:endParaRPr lang="en-US" sz="2200" dirty="0" smtClean="0"/>
          </a:p>
          <a:p>
            <a:r>
              <a:rPr lang="ar-SA" sz="2200" b="1" dirty="0" smtClean="0"/>
              <a:t>ـ مقدمة :</a:t>
            </a:r>
            <a:endParaRPr lang="en-US" sz="2200" dirty="0" smtClean="0"/>
          </a:p>
          <a:p>
            <a:pPr algn="justLow"/>
            <a:r>
              <a:rPr lang="ar-SA" sz="2800" dirty="0" smtClean="0"/>
              <a:t>أشار هوارد غاردنر في نظريته التي قدمها في كتابه </a:t>
            </a:r>
            <a:r>
              <a:rPr lang="en-US" sz="2800" dirty="0" smtClean="0"/>
              <a:t>Frame Intelligences theory </a:t>
            </a:r>
            <a:r>
              <a:rPr lang="ar-SA" sz="2800" dirty="0" smtClean="0"/>
              <a:t> إلى أن صياغة تصور للذكاء لا يقتصر على العمل مع الاطفال والراشدين العاديين بل يجب أيضا أن تأخذ هذه الصياغة في الاعتبار الاطفال الموهوبين. بل وحتى من كان منهم موهوبا في جانب واحد رغم تدني قدراته في الجوانب الاخرى. وكذلك الخبراء في مختلف المجالات وأصحاب القدرات العالية في الثقافات المختلفة. والافراد الذين يعانون من إصابات مخية. وان هناك مئات ومئات من الطرق التي توصل للنجاح. وكذلك العديد من القدرات المتباينة التي تساعد عل تحقيق النجاح. تحدث غاردنرعن الذكاءات السبعة التالية.</a:t>
            </a:r>
            <a:endParaRPr lang="en-US" sz="2800" dirty="0" smtClean="0"/>
          </a:p>
          <a:p>
            <a:endParaRPr lang="ar-SA"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r>
              <a:rPr lang="ar-SA" b="1" dirty="0" smtClean="0"/>
              <a:t>1- الذكاء اللغوي:</a:t>
            </a:r>
            <a:r>
              <a:rPr lang="en-US" b="1" dirty="0" smtClean="0"/>
              <a:t>Linguistic Intelligence </a:t>
            </a:r>
            <a:endParaRPr lang="en-US" dirty="0" smtClean="0"/>
          </a:p>
          <a:p>
            <a:pPr algn="justLow"/>
            <a:r>
              <a:rPr lang="ar-SA" dirty="0" smtClean="0"/>
              <a:t>يمثل الذكاء اللغوي القدرة على استخدام الكلمات بكفاءة شفهيا(كما في رواية الحكايات والخطابة وكتابة الشعر والتمثيل والصحافة والتأليف). ويتضمن هذا الذكاء: القدرة على معالجة البناء اللغوي والصوتيات والمعاني والاستخدام العملي للغة.من اجل البلاغة أو البيان. أو التذكر (استخدام اللغة لتذكر معلومات معينة ) أو التوضيح(استخدام اللغة لإيصال معلومات معينة) أو المبالغة ( استخدام اللغة للغة في ذاتها) .</a:t>
            </a:r>
            <a:endParaRPr lang="en-US" dirty="0" smtClean="0"/>
          </a:p>
          <a:p>
            <a:r>
              <a:rPr lang="ar-SA" dirty="0" smtClean="0"/>
              <a:t> </a:t>
            </a:r>
            <a:endParaRPr lang="en-US" dirty="0" smtClean="0"/>
          </a:p>
          <a:p>
            <a:r>
              <a:rPr lang="ar-SA" b="1" dirty="0" smtClean="0"/>
              <a:t>2- الذكاء المنطقي الرياضي </a:t>
            </a:r>
            <a:r>
              <a:rPr lang="en-US" b="1" dirty="0" smtClean="0"/>
              <a:t>Lojical-Mathematical intellijence</a:t>
            </a:r>
            <a:endParaRPr lang="en-US" dirty="0" smtClean="0"/>
          </a:p>
          <a:p>
            <a:pPr algn="justLow"/>
            <a:r>
              <a:rPr lang="ar-SA" dirty="0" smtClean="0"/>
              <a:t>ويمثل الذكاء المنطقي الرياضي القدرة على استخدام الأرقام بكفاءة مثل الرياضي والمحاسب الاحصائي . وكذلك القدرة على التفكير المنطقي (العالم , مصمم برامج الحاسب الآلي , أستاذ المنطق )كما يتضمن الحساسية للنماذج والعلاقات المنطقية في البناء التقريري والافتراضي ( بما أن ... إذن ... السبب والنتيجة ).</a:t>
            </a:r>
            <a:endParaRPr lang="en-US" dirty="0" smtClean="0"/>
          </a:p>
          <a:p>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EG" sz="2400" b="1" dirty="0"/>
              <a:t>تصنيف الطلاب في صفوف عادية وصوف خاصة </a:t>
            </a:r>
            <a:r>
              <a:rPr lang="ar-EG" sz="2400" b="1" dirty="0" smtClean="0"/>
              <a:t>:</a:t>
            </a:r>
            <a:r>
              <a:rPr lang="ar-EG" sz="2400" b="1" dirty="0"/>
              <a:t> </a:t>
            </a:r>
            <a:endParaRPr lang="en-US" sz="2400" b="1" dirty="0"/>
          </a:p>
          <a:p>
            <a:pPr algn="justLow"/>
            <a:r>
              <a:rPr lang="ar-EG" sz="2400" dirty="0"/>
              <a:t>      وفي هذا التصنيف نرى الصفوف إما عادية أي للطفل العادي وأما خاصة أي للطلاب المتميزين ، بل هناك مدارس أو صفوف خاصة للموهوبين ، والمعقولين عقلياً ، وضعاف السمع ، والبكم والصم ، وهذا يعني أن تصنيف الأطفال قد أخذ الحسبان عوامل أخرى غير عامل القدرات العقلية . </a:t>
            </a:r>
            <a:endParaRPr lang="en-US" sz="2400" dirty="0"/>
          </a:p>
          <a:p>
            <a:endParaRPr lang="ar-SA"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sz="2600" b="1" dirty="0" smtClean="0"/>
              <a:t>3- الذكاء المكاني :</a:t>
            </a:r>
            <a:r>
              <a:rPr lang="en-US" sz="2600" b="1" dirty="0" smtClean="0"/>
              <a:t>Spatial intelligence</a:t>
            </a:r>
            <a:endParaRPr lang="en-US" sz="2600" dirty="0" smtClean="0"/>
          </a:p>
          <a:p>
            <a:pPr algn="justLow"/>
            <a:r>
              <a:rPr lang="ar-SA" sz="2800" dirty="0" smtClean="0"/>
              <a:t>ويمثل القدرة على إدراك العالم البصري والمكاني بدقة ( الصياد, الدليل , الكشاف) والقيام بعمل تحولات بناء على ذلك كما هو في عمل مصممي الديكور والمهندسين والمعماريين و الفنانين والمخترعين . كما يتضمن هذا النوع من الذكاء الحساسية للألوان والخطوط والأشكال والعلاقات بين هذه العناصر. وتتضمن أيضا القدرة على التصور البصري والتمثيل الجغرافي للأفكار ذات الطبيعة البصرية أو المكانية وكذلك تحديد الوجهةالذاتية .</a:t>
            </a:r>
            <a:endParaRPr lang="en-US" sz="2800" dirty="0" smtClean="0"/>
          </a:p>
          <a:p>
            <a:r>
              <a:rPr lang="ar-SA" sz="2600" b="1" dirty="0" smtClean="0"/>
              <a:t>4- الذكاء الجسمي أو الحركي : </a:t>
            </a:r>
            <a:r>
              <a:rPr lang="en-US" sz="2600" b="1" dirty="0" smtClean="0"/>
              <a:t>Bodily-Kinesthetic intelligence</a:t>
            </a:r>
            <a:endParaRPr lang="en-US" sz="2600" dirty="0" smtClean="0"/>
          </a:p>
          <a:p>
            <a:pPr algn="justLow"/>
            <a:r>
              <a:rPr lang="ar-SA" sz="2800" dirty="0" smtClean="0"/>
              <a:t>يمثل الذكاء الجسمي أو الحركي الخبرة في استخدام الفرد لجسمه للتعبير عن الأفكار والمشاعر كالممثل الرياضي,الراقص, وسهولة استخدام اليدين في تشكيل الأشياء كالنحات والمكانيكي والجراح. ويتضمن كذلك مهارات جسمية كالتآزر والتوازن والمهارة والقوة والمرونة ... وهكذا .</a:t>
            </a:r>
            <a:endParaRPr lang="en-US" sz="2800" dirty="0" smtClean="0"/>
          </a:p>
          <a:p>
            <a:endParaRPr lang="ar-SA"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40000" lnSpcReduction="20000"/>
          </a:bodyPr>
          <a:lstStyle/>
          <a:p>
            <a:r>
              <a:rPr lang="ar-SA" sz="5000" b="1" dirty="0" smtClean="0"/>
              <a:t>5- الذكاء الموسيقي: </a:t>
            </a:r>
            <a:r>
              <a:rPr lang="en-US" sz="5000" b="1" dirty="0" smtClean="0"/>
              <a:t>Musical intelligence</a:t>
            </a:r>
            <a:endParaRPr lang="en-US" sz="5000" dirty="0" smtClean="0"/>
          </a:p>
          <a:p>
            <a:pPr algn="justLow"/>
            <a:r>
              <a:rPr lang="ar-SA" sz="5000" dirty="0" smtClean="0"/>
              <a:t>يمثل هذا لنوع من الذكاء القدرة على إدراك الموسيقى والتحليل الموسيقى (الناقد الموسيقى) والانتاج الموسيقى (المؤلف الموسيقى) والتعبير الموسيقى (العازف). ويتضمن الحساسية للإيقاع .والنغمة والميزان الموسيقى لقطعة موسيقية ما . والفهم الحدسي الكلي للموسيقى أو الفهم التحليلي الرسمي لها.أو الجمع بين هذا وذاك .</a:t>
            </a:r>
            <a:endParaRPr lang="en-US" sz="5000" dirty="0" smtClean="0"/>
          </a:p>
          <a:p>
            <a:r>
              <a:rPr lang="ar-SA" sz="5000" dirty="0" smtClean="0"/>
              <a:t> </a:t>
            </a:r>
            <a:endParaRPr lang="en-US" sz="5000" dirty="0" smtClean="0"/>
          </a:p>
          <a:p>
            <a:r>
              <a:rPr lang="ar-SA" sz="5000" b="1" dirty="0" smtClean="0"/>
              <a:t>6-الذكاء في العلاقة مع الآخرين</a:t>
            </a:r>
            <a:r>
              <a:rPr lang="en-US" sz="5000" b="1" dirty="0" smtClean="0"/>
              <a:t>Interpersonal intelligence</a:t>
            </a:r>
            <a:endParaRPr lang="en-US" sz="5000" dirty="0" smtClean="0"/>
          </a:p>
          <a:p>
            <a:r>
              <a:rPr lang="ar-SA" sz="5000" dirty="0" smtClean="0"/>
              <a:t>يمثل الذكاء في العلاقة مع الآخرين القدرة على ادراك الحالات المزاجية للآخرين والتمييز بينها وادراك نواياهم ودوافعهم ومشاعرهم. ويتضمن:</a:t>
            </a:r>
            <a:endParaRPr lang="en-US" sz="5000" dirty="0" smtClean="0"/>
          </a:p>
          <a:p>
            <a:r>
              <a:rPr lang="ar-SA" sz="5000" dirty="0" smtClean="0"/>
              <a:t>*الحساسية لتعبيرات الوجه والصوت والايماءات.</a:t>
            </a:r>
            <a:endParaRPr lang="en-US" sz="5000" dirty="0" smtClean="0"/>
          </a:p>
          <a:p>
            <a:r>
              <a:rPr lang="ar-SA" sz="5000" dirty="0" smtClean="0"/>
              <a:t>*القدرة على التمييز بين المؤشرات المختلفة التي تعتبر هاديات للعلاقة الاجتماعية.</a:t>
            </a:r>
            <a:endParaRPr lang="en-US" sz="5000" dirty="0" smtClean="0"/>
          </a:p>
          <a:p>
            <a:r>
              <a:rPr lang="ar-SA" sz="4200" dirty="0" smtClean="0"/>
              <a:t> </a:t>
            </a:r>
            <a:endParaRPr lang="en-US" sz="4200" dirty="0" smtClean="0"/>
          </a:p>
          <a:p>
            <a:r>
              <a:rPr lang="ar-SA" sz="5000" b="1" dirty="0" smtClean="0"/>
              <a:t>7-الذكاء الشخصي الداخلي</a:t>
            </a:r>
            <a:r>
              <a:rPr lang="en-US" sz="5000" b="1" dirty="0" smtClean="0"/>
              <a:t>Interpersonal intelligence</a:t>
            </a:r>
            <a:endParaRPr lang="en-US" sz="5000" dirty="0" smtClean="0"/>
          </a:p>
          <a:p>
            <a:pPr algn="justLow"/>
            <a:r>
              <a:rPr lang="ar-SA" sz="5000" dirty="0" smtClean="0"/>
              <a:t>يشير الذكاء الشخصي إلى معرفة الذات والقدرة على التصرف المتوائم مع هذه المعرفة.ويضمن ذلك ان يكون لدى الفرد صورة دقيقة عن نفسه(جوانب القوة والقصور) والوعي بحالاته المزاجية, نواياه,دوافعه,رغباته,قدرته على الضبط الذاتي,الفهم الذاتي,الاحترام الذاتي.</a:t>
            </a:r>
            <a:endParaRPr lang="en-US" sz="5000" dirty="0" smtClean="0"/>
          </a:p>
          <a:p>
            <a:endParaRPr lang="ar-SA"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fontScale="70000" lnSpcReduction="20000"/>
          </a:bodyPr>
          <a:lstStyle/>
          <a:p>
            <a:r>
              <a:rPr lang="ar-SA" dirty="0" smtClean="0"/>
              <a:t>" </a:t>
            </a:r>
            <a:r>
              <a:rPr lang="ar-SA" sz="3400" b="1" dirty="0" smtClean="0"/>
              <a:t>نظريةالنصفين الكرويين فى المـــخ "</a:t>
            </a:r>
            <a:endParaRPr lang="en-US" sz="3400" b="1" dirty="0" smtClean="0"/>
          </a:p>
          <a:p>
            <a:pPr algn="justLow"/>
            <a:r>
              <a:rPr lang="ar-SA" sz="3400" dirty="0" smtClean="0"/>
              <a:t>وتنسب نظرية النصفين الكرويين الى العالم " روجر سبيرى </a:t>
            </a:r>
            <a:r>
              <a:rPr lang="en-US" sz="3400" dirty="0" smtClean="0"/>
              <a:t>Roger Sperry "</a:t>
            </a:r>
            <a:r>
              <a:rPr lang="ar-SA" sz="3400" dirty="0" smtClean="0"/>
              <a:t> عندما قام وفريق من الجراحين فى معهد كاليفورنيا باجراء مجموعة من العمليلت الجراحية , جعلت من دراسة كل من نصفى الدماغ بمعزل عن الاخر أمرا ممكنا , وكان "سبيرى " يعالج المرضى المصابين بالصرع . </a:t>
            </a:r>
            <a:r>
              <a:rPr lang="en-US" sz="3400" dirty="0" smtClean="0"/>
              <a:t>Epilepsy</a:t>
            </a:r>
          </a:p>
          <a:p>
            <a:pPr algn="justLow"/>
            <a:endParaRPr lang="en-US" sz="3400" dirty="0" smtClean="0"/>
          </a:p>
          <a:p>
            <a:pPr algn="justLow"/>
            <a:r>
              <a:rPr lang="ar-SA" sz="3400" dirty="0" smtClean="0"/>
              <a:t>وفى الوقت نفسه تدل البحوث النفس عصبية على ان الجسم الجاسئ يتكون من (380) مليون من الالياف العصبية , وهى الالياف التى تربط وتصل الدماغ الايمن مع الدماغ الايسر , ومجرد وجود هذا العدد الهائل من الالياف العصبية الواصلة بين النصفين الكرويين للدماغ يبرهن ان التكامل بينهما هو وظيفة هامة جدا ومعقدة , اذ ان الفروق الوظيفية فى جانبلى الدماغ حقيقة ماثلة ( شكل     ) ,وهذه الحقيقة تنمنع الدماغ مرونة وقدرة , حيث اننا لانفكر بدماغ دون الاخر , فكلاهما يشترك فى العمليات العقلية .</a:t>
            </a:r>
            <a:r>
              <a:rPr lang="en-US" sz="3400" dirty="0" smtClean="0"/>
              <a:t>( Springer &amp; Deutsch : 2003) </a:t>
            </a:r>
            <a:endParaRPr lang="en-US" sz="3400"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Autofit/>
          </a:bodyPr>
          <a:lstStyle/>
          <a:p>
            <a:pPr algn="justLow"/>
            <a:r>
              <a:rPr lang="ar-SA" sz="2400" dirty="0" smtClean="0"/>
              <a:t>ونتيجة لهذا الاكتشاف منح " سبيرى " جائزة نوبل عام 1981 م لاكتشافة ان لكل جانب من جانبى الدماغ ( الايمن والايسر) وظائف مختلفة . فقد بين ان الجانب الايسر من الدماغ يتميز بأنه تحليلى , يختص بمعالجة المعلومات من خلال ربط الاجزاء بالكل بشكل خطى تتابعى , وهذا أكثر ما يكون فاعلية فى معالجة المعلومات اللفظية وترميز اللغة , وفك رموزها , كما يعمل هذا الجانب بشكل رئيسى فى ما يتصل بالكلمات , والرياضيات الرقمية , والاجزاء , والامورالتتابعية الخطية , والمنطق الارسطى .</a:t>
            </a:r>
            <a:endParaRPr lang="en-US" sz="2400" dirty="0" smtClean="0"/>
          </a:p>
          <a:p>
            <a:pPr algn="justLow"/>
            <a:r>
              <a:rPr lang="ar-SA" sz="2400" dirty="0" smtClean="0"/>
              <a:t> أما الجانب الايمن للدماغ فيتم فيه تجميع الاجزاء لتخليق الكليات , فهو تركيبى يعالج المعلومات بالتوازى أو بشكل متزامن , فيبحث عن الانماط وينشئها , ويتعرف على العلاقات بين الاجزاء المنفصلة , وهو أكثر مايكون فاعلا فى الامور ذات الطبيعة البصرية والمكانية , وصنع الصور , كما تقع الموسيقى فى هذا النطاق .</a:t>
            </a:r>
            <a:endParaRPr lang="en-US" sz="2400" dirty="0" smtClean="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2400" dirty="0" smtClean="0"/>
              <a:t>شكل رقم (       )</a:t>
            </a:r>
            <a:r>
              <a:rPr lang="en-US" sz="2400" dirty="0" smtClean="0"/>
              <a:t/>
            </a:r>
            <a:br>
              <a:rPr lang="en-US" sz="2400" dirty="0" smtClean="0"/>
            </a:br>
            <a:r>
              <a:rPr lang="ar-SA" sz="2400" dirty="0" smtClean="0"/>
              <a:t>" النصفين الكرويين فى المـــخ "</a:t>
            </a:r>
            <a:endParaRPr lang="en-US" sz="2400" dirty="0"/>
          </a:p>
        </p:txBody>
      </p:sp>
      <p:pic>
        <p:nvPicPr>
          <p:cNvPr id="6" name="Picture 6" descr="صورة 006"/>
          <p:cNvPicPr>
            <a:picLocks noGrp="1"/>
          </p:cNvPicPr>
          <p:nvPr>
            <p:ph idx="1"/>
          </p:nvPr>
        </p:nvPicPr>
        <p:blipFill>
          <a:blip r:embed="rId2"/>
          <a:srcRect/>
          <a:stretch>
            <a:fillRect/>
          </a:stretch>
        </p:blipFill>
        <p:spPr bwMode="auto">
          <a:xfrm>
            <a:off x="2377440" y="2034381"/>
            <a:ext cx="4389120" cy="3657600"/>
          </a:xfrm>
          <a:prstGeom prst="rect">
            <a:avLst/>
          </a:prstGeom>
          <a:noFill/>
          <a:ln w="9525">
            <a:noFill/>
            <a:miter lim="800000"/>
            <a:headEnd/>
            <a:tailEnd/>
          </a:ln>
        </p:spPr>
      </p:pic>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2400" dirty="0" smtClean="0"/>
              <a:t>شكل رقم (         )</a:t>
            </a:r>
            <a:r>
              <a:rPr lang="en-US" sz="2400" dirty="0" smtClean="0"/>
              <a:t/>
            </a:r>
            <a:br>
              <a:rPr lang="en-US" sz="2400" dirty="0" smtClean="0"/>
            </a:br>
            <a:r>
              <a:rPr lang="ar-SA" sz="2400" b="1" dirty="0" smtClean="0"/>
              <a:t>	"أقسام الدماغ داخل الانسان "</a:t>
            </a:r>
            <a:endParaRPr lang="en-US" sz="2400" dirty="0"/>
          </a:p>
        </p:txBody>
      </p:sp>
      <p:pic>
        <p:nvPicPr>
          <p:cNvPr id="4" name="Picture 14" descr="http://bafree.net/arabneuropsych/arabic_brain_cortex.gif"/>
          <p:cNvPicPr>
            <a:picLocks noGrp="1"/>
          </p:cNvPicPr>
          <p:nvPr>
            <p:ph idx="1"/>
          </p:nvPr>
        </p:nvPicPr>
        <p:blipFill>
          <a:blip r:embed="rId2"/>
          <a:srcRect/>
          <a:stretch>
            <a:fillRect/>
          </a:stretch>
        </p:blipFill>
        <p:spPr bwMode="auto">
          <a:xfrm>
            <a:off x="1757362" y="1848644"/>
            <a:ext cx="5629275" cy="4029075"/>
          </a:xfrm>
          <a:prstGeom prst="rect">
            <a:avLst/>
          </a:prstGeom>
          <a:noFill/>
          <a:ln w="9525">
            <a:noFill/>
            <a:miter lim="800000"/>
            <a:headEnd/>
            <a:tailEnd/>
          </a:ln>
        </p:spPr>
      </p:pic>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800" b="1" dirty="0" smtClean="0"/>
              <a:t>ـ تركيب المخ البشرى :</a:t>
            </a:r>
            <a:endParaRPr lang="en-US" sz="2800" dirty="0" smtClean="0"/>
          </a:p>
          <a:p>
            <a:pPr algn="justLow"/>
            <a:r>
              <a:rPr lang="ar-SA" sz="2600" dirty="0" smtClean="0"/>
              <a:t>يشكل 85% من إجمالي وزن الدماغ. ويقسم شق كبير يسمى الشق الطولي المخ إلى نصفين يسميان </a:t>
            </a:r>
            <a:r>
              <a:rPr lang="ar-SA" sz="2600" u="sng" dirty="0" smtClean="0">
                <a:hlinkClick r:id="rId2" tooltip="نصف كرة المخ"/>
              </a:rPr>
              <a:t>نصف الكرة المخية</a:t>
            </a:r>
            <a:r>
              <a:rPr lang="ar-SA" sz="2600" dirty="0" smtClean="0"/>
              <a:t> الأيمن ونصف الكرة المخية الأيسر. ويتصل النصفان بحزم من الألياف العصبية، وينقسم كل نصف بدوره إلى أربعة فصوص، يسمى كل منها باسم عظمة الجمجمة التي تقع فوقه. والفصوص هي:</a:t>
            </a:r>
            <a:endParaRPr lang="en-US" sz="2600" dirty="0" smtClean="0"/>
          </a:p>
          <a:p>
            <a:pPr lvl="0"/>
            <a:r>
              <a:rPr lang="ar-SA" sz="2400" u="sng" dirty="0" smtClean="0">
                <a:hlinkClick r:id="rId3" tooltip="الفص الجبهي"/>
              </a:rPr>
              <a:t>الفص الجبهي</a:t>
            </a:r>
            <a:r>
              <a:rPr lang="ar-SA" sz="2400" dirty="0" smtClean="0"/>
              <a:t>    : في الجبهة.</a:t>
            </a:r>
            <a:endParaRPr lang="en-US" sz="2400" dirty="0" smtClean="0"/>
          </a:p>
          <a:p>
            <a:pPr lvl="0"/>
            <a:r>
              <a:rPr lang="ar-SA" sz="2400" u="sng" dirty="0" smtClean="0">
                <a:hlinkClick r:id="rId4" tooltip="الفص الصدغي"/>
              </a:rPr>
              <a:t>الفص الصدغي</a:t>
            </a:r>
            <a:r>
              <a:rPr lang="ar-SA" sz="2400" dirty="0" smtClean="0"/>
              <a:t>  : في الجانب السفلي.</a:t>
            </a:r>
            <a:endParaRPr lang="en-US" sz="2400" dirty="0" smtClean="0"/>
          </a:p>
          <a:p>
            <a:pPr lvl="0"/>
            <a:r>
              <a:rPr lang="ar-SA" sz="2400" u="sng" dirty="0" smtClean="0">
                <a:hlinkClick r:id="rId5" tooltip="الفص الجداري"/>
              </a:rPr>
              <a:t>الفص الجداري</a:t>
            </a:r>
            <a:r>
              <a:rPr lang="en-US" sz="2400" dirty="0" smtClean="0"/>
              <a:t> </a:t>
            </a:r>
            <a:r>
              <a:rPr lang="ar-SA" sz="2400" dirty="0" smtClean="0"/>
              <a:t> : في المنتصف.</a:t>
            </a:r>
            <a:endParaRPr lang="en-US" sz="2400" dirty="0" smtClean="0"/>
          </a:p>
          <a:p>
            <a:pPr lvl="0"/>
            <a:r>
              <a:rPr lang="ar-SA" sz="2400" u="sng" dirty="0" smtClean="0">
                <a:hlinkClick r:id="rId6" tooltip="الفص القفوي"/>
              </a:rPr>
              <a:t>الفص القفوي</a:t>
            </a:r>
            <a:r>
              <a:rPr lang="ar-SA" sz="2400" dirty="0" smtClean="0"/>
              <a:t>    : في المؤخرة.</a:t>
            </a:r>
            <a:endParaRPr lang="en-US" sz="2400" dirty="0" smtClean="0"/>
          </a:p>
          <a:p>
            <a:endParaRPr lang="ar-SA"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3200" dirty="0" smtClean="0"/>
              <a:t>وظائف النصفين الكرويين( النصف الأيسر)</a:t>
            </a:r>
            <a:endParaRPr lang="en-US" sz="3200" dirty="0"/>
          </a:p>
        </p:txBody>
      </p:sp>
      <p:sp>
        <p:nvSpPr>
          <p:cNvPr id="3" name="عنصر نائب للمحتوى 2"/>
          <p:cNvSpPr>
            <a:spLocks noGrp="1"/>
          </p:cNvSpPr>
          <p:nvPr>
            <p:ph idx="1"/>
          </p:nvPr>
        </p:nvSpPr>
        <p:spPr/>
        <p:txBody>
          <a:bodyPr>
            <a:normAutofit/>
          </a:bodyPr>
          <a:lstStyle/>
          <a:p>
            <a:r>
              <a:rPr lang="ar-SA" sz="2400" dirty="0" smtClean="0"/>
              <a:t>ــ يفضـــلون الاشياء المتسلسة .</a:t>
            </a:r>
            <a:endParaRPr lang="en-US" sz="2400" dirty="0" smtClean="0"/>
          </a:p>
          <a:p>
            <a:r>
              <a:rPr lang="ar-SA" sz="2400" dirty="0" smtClean="0"/>
              <a:t>ــيفضلون التعلم من الجزء على التعلم من الكـــل .</a:t>
            </a:r>
            <a:endParaRPr lang="en-US" sz="2400" dirty="0" smtClean="0"/>
          </a:p>
          <a:p>
            <a:r>
              <a:rPr lang="ar-SA" sz="2400" dirty="0" smtClean="0"/>
              <a:t>ــ يفضلون نظــام القراءة الصوتى .</a:t>
            </a:r>
            <a:endParaRPr lang="en-US" sz="2400" dirty="0" smtClean="0"/>
          </a:p>
          <a:p>
            <a:r>
              <a:rPr lang="ar-SA" sz="2400" dirty="0" smtClean="0"/>
              <a:t>  يقضلون الكلمات , الرموز , والحروف .</a:t>
            </a:r>
            <a:endParaRPr lang="en-US" sz="2400" dirty="0" smtClean="0"/>
          </a:p>
          <a:p>
            <a:r>
              <a:rPr lang="ar-SA" sz="2400" dirty="0" smtClean="0"/>
              <a:t>ــ يقرؤون عن الموضوعات أولا .</a:t>
            </a:r>
            <a:endParaRPr lang="en-US" sz="2400" dirty="0" smtClean="0"/>
          </a:p>
          <a:p>
            <a:r>
              <a:rPr lang="ar-SA" sz="2400" dirty="0" smtClean="0"/>
              <a:t>ــ برغبون فى جمع معلومات متصلة بالواقــــع .</a:t>
            </a:r>
            <a:endParaRPr lang="en-US" sz="2400" dirty="0" smtClean="0"/>
          </a:p>
          <a:p>
            <a:r>
              <a:rPr lang="ar-SA" sz="2400" dirty="0" smtClean="0"/>
              <a:t>ــ يفضلون التعليمات المتصلة والمنظمة .</a:t>
            </a:r>
            <a:endParaRPr lang="en-US" sz="2400" dirty="0" smtClean="0"/>
          </a:p>
          <a:p>
            <a:r>
              <a:rPr lang="ar-SA" sz="2400" dirty="0" smtClean="0"/>
              <a:t>ــ يركزون أكثر على الخبرة الداخليــــة </a:t>
            </a:r>
            <a:endParaRPr lang="ar-SA" sz="2400"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2400" dirty="0" smtClean="0"/>
              <a:t>وظائف النصف الايمن من المخ</a:t>
            </a:r>
            <a:endParaRPr lang="ar-SA" sz="2400" dirty="0"/>
          </a:p>
        </p:txBody>
      </p:sp>
      <p:sp>
        <p:nvSpPr>
          <p:cNvPr id="3" name="عنصر نائب للمحتوى 2"/>
          <p:cNvSpPr>
            <a:spLocks noGrp="1"/>
          </p:cNvSpPr>
          <p:nvPr>
            <p:ph idx="1"/>
          </p:nvPr>
        </p:nvSpPr>
        <p:spPr/>
        <p:txBody>
          <a:bodyPr>
            <a:normAutofit/>
          </a:bodyPr>
          <a:lstStyle/>
          <a:p>
            <a:r>
              <a:rPr lang="ar-SA" sz="2400" dirty="0" smtClean="0"/>
              <a:t>ــ يكونون أكثر تفضيلا للعشوائية .</a:t>
            </a:r>
            <a:endParaRPr lang="en-US" sz="2400" dirty="0" smtClean="0"/>
          </a:p>
          <a:p>
            <a:r>
              <a:rPr lang="ar-SA" sz="2400" dirty="0" smtClean="0"/>
              <a:t>ــ يفضلون التعلم الكلى على التعلم الجزئى .</a:t>
            </a:r>
            <a:endParaRPr lang="en-US" sz="2400" dirty="0" smtClean="0"/>
          </a:p>
          <a:p>
            <a:r>
              <a:rPr lang="ar-SA" sz="2400" dirty="0" smtClean="0"/>
              <a:t>ــ يفضلون تعلم نظام القراءة الكلى .</a:t>
            </a:r>
            <a:endParaRPr lang="en-US" sz="2400" dirty="0" smtClean="0"/>
          </a:p>
          <a:p>
            <a:r>
              <a:rPr lang="ar-SA" sz="2400" dirty="0" smtClean="0"/>
              <a:t>ــ يحبون الصور , والرسم , المخططات .</a:t>
            </a:r>
            <a:endParaRPr lang="en-US" sz="2400" dirty="0" smtClean="0"/>
          </a:p>
          <a:p>
            <a:r>
              <a:rPr lang="ar-SA" sz="2400" dirty="0" smtClean="0"/>
              <a:t>ــ يرون عرض التجربة أولا . </a:t>
            </a:r>
            <a:endParaRPr lang="en-US" sz="2400" dirty="0" smtClean="0"/>
          </a:p>
          <a:p>
            <a:r>
              <a:rPr lang="ar-SA" sz="2400" dirty="0" smtClean="0"/>
              <a:t>ــ يرغبون فى جمه المعلومات التى لها علاقة بين الاشياء .</a:t>
            </a:r>
            <a:endParaRPr lang="en-US" sz="2400" dirty="0" smtClean="0"/>
          </a:p>
          <a:p>
            <a:r>
              <a:rPr lang="ar-SA" sz="2400" dirty="0" smtClean="0"/>
              <a:t>ــ يفضلون التلقائية .</a:t>
            </a:r>
            <a:endParaRPr lang="en-US" sz="2400" dirty="0" smtClean="0"/>
          </a:p>
          <a:p>
            <a:r>
              <a:rPr lang="ar-SA" sz="2400" dirty="0" smtClean="0"/>
              <a:t>ــ يركزون على الخبرة الخارجية .</a:t>
            </a:r>
            <a:endParaRPr lang="ar-SA"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EG" sz="2400" dirty="0" smtClean="0"/>
              <a:t>ويؤخذ على هذا التصنيف ما أخذ على التصنيف السابق من عيوب بالإضافة إلى : </a:t>
            </a:r>
            <a:endParaRPr lang="en-US" sz="2400" dirty="0" smtClean="0"/>
          </a:p>
          <a:p>
            <a:pPr lvl="0" algn="justLow"/>
            <a:r>
              <a:rPr lang="ar-EG" sz="2400" dirty="0" smtClean="0"/>
              <a:t>زاد </a:t>
            </a:r>
            <a:r>
              <a:rPr lang="ar-EG" sz="2400" dirty="0"/>
              <a:t>هذا التصنيف من أخطار ظاهرة إلصاق سمة أو صف بالطفل ، و بالتالـي يقـوم المجتمع بمعاملة الطفل على أساس هذه السمة ، وهو كثيراً ما يؤذي تقدم الطفل </a:t>
            </a:r>
            <a:r>
              <a:rPr lang="ar-EG" sz="2400" dirty="0" smtClean="0"/>
              <a:t>ونموه</a:t>
            </a:r>
            <a:r>
              <a:rPr lang="en-US" sz="2400" dirty="0" smtClean="0"/>
              <a:t>.</a:t>
            </a:r>
            <a:endParaRPr lang="ar-SA" sz="2400" dirty="0" smtClean="0"/>
          </a:p>
          <a:p>
            <a:pPr lvl="0" algn="justLow"/>
            <a:endParaRPr lang="en-US" sz="2400" dirty="0"/>
          </a:p>
          <a:p>
            <a:pPr lvl="0" algn="justLow"/>
            <a:r>
              <a:rPr lang="ar-EG" sz="2400" dirty="0" smtClean="0"/>
              <a:t>ظهرت عيوب كثيرة في التشخيص الذي على أساس يتم تصنيف الطفل في مدرسة عادية أو مدرسة خاصة .</a:t>
            </a:r>
            <a:endParaRPr lang="en-US" sz="2400" dirty="0" smtClean="0"/>
          </a:p>
          <a:p>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EG" sz="2000" b="1" dirty="0"/>
              <a:t>5 - التصنيف المعاصر :</a:t>
            </a:r>
            <a:endParaRPr lang="en-US" sz="2000" b="1" dirty="0"/>
          </a:p>
          <a:p>
            <a:pPr algn="justLow"/>
            <a:r>
              <a:rPr lang="ar-EG" sz="2600" dirty="0" smtClean="0"/>
              <a:t>لقد </a:t>
            </a:r>
            <a:r>
              <a:rPr lang="ar-EG" sz="2600" dirty="0"/>
              <a:t>انتهى الفكر التربوي المعاصر إلى صورة مناسبة ، وهي صورة صف يشمل أطفالاً من نفس العمر الزمني ، حيث يكون في الصف الواحد الطفل العادي الموهوب والطفل البطيء التعليم والمعوق إعاقة جسمية أو نفسية ، ولا يفصل جانباً إلا الأطفال الذين يعنون من إعاقة خطيرة جداً .</a:t>
            </a:r>
            <a:endParaRPr lang="en-US" sz="2600" dirty="0"/>
          </a:p>
          <a:p>
            <a:pPr algn="justLow"/>
            <a:r>
              <a:rPr lang="ar-EG" sz="2600" dirty="0"/>
              <a:t>     وقد وضع هذا الاتجاه الحديث في التربية عبئاً ضخماً على المعلم حيث يطلب منه إدارة صف فيه تفاوت في جوانب مختلفة من الطلاب ؛ لأن إدارة صف بهذا التفاوت يتطلب من المعلم معرفة بقدرات كل الطلاب ؛ ونقاط ضعفه ، ومستوى تحصيله في جميع المواد ، ومدى مساهمته في الأنشطة المدرسية </a:t>
            </a:r>
            <a:endParaRPr lang="ar-SA"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EG" sz="2400" b="1" dirty="0"/>
              <a:t>دور المعلم في مراعاة الفروق الفردية </a:t>
            </a:r>
            <a:r>
              <a:rPr lang="ar-EG" sz="2400" b="1" dirty="0" smtClean="0"/>
              <a:t>:</a:t>
            </a:r>
            <a:endParaRPr lang="en-US" sz="2400" b="1" dirty="0" smtClean="0"/>
          </a:p>
          <a:p>
            <a:endParaRPr lang="ar-SA" sz="2400" b="1" dirty="0" smtClean="0"/>
          </a:p>
          <a:p>
            <a:pPr algn="justLow"/>
            <a:r>
              <a:rPr lang="ar-EG" sz="2400" dirty="0" smtClean="0"/>
              <a:t>      على </a:t>
            </a:r>
            <a:r>
              <a:rPr lang="ar-EG" sz="2400" dirty="0"/>
              <a:t>المعلم أن يكون ملماً علم النفس التكويني ، وعلم النفس الاجتماعي ، وعلم نفس الطفل وديناميكية الجماعات ، والعلاقات الإنسانية ، والطرائق التربوية للتدريس ، والقدرة على تنمية مهارات التفكير ، وكذلك النمط التربوي السائد في المجتمع ، والتجهيزات والوسائل التعليمية .</a:t>
            </a:r>
            <a:endParaRPr lang="en-US" sz="2400" dirty="0"/>
          </a:p>
          <a:p>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EG" sz="2400" dirty="0"/>
              <a:t> ولكي يحسن المعلم دوره يجب أن تتوفر لديه مهارات طرح الأسئلة " أسئلة المستوى الأعلى ، وأسئلة المستوى المتوسط ، والأسئلة المتشعبة والجزئية ، ومفاتيح السؤال الصعب</a:t>
            </a:r>
            <a:r>
              <a:rPr lang="en-US" sz="2400" dirty="0"/>
              <a:t> </a:t>
            </a:r>
            <a:r>
              <a:rPr lang="en-US" sz="2400" dirty="0" smtClean="0"/>
              <a:t>.”</a:t>
            </a:r>
            <a:endParaRPr lang="ar-SA" sz="2400" dirty="0" smtClean="0"/>
          </a:p>
          <a:p>
            <a:pPr algn="justLow"/>
            <a:endParaRPr lang="en-US" sz="2400" dirty="0"/>
          </a:p>
          <a:p>
            <a:pPr algn="justLow"/>
            <a:r>
              <a:rPr lang="ar-EG" sz="2400" dirty="0"/>
              <a:t>    كما يجب أن يتحلى بمهارات وضوح الشرح والتفسير " المترادفات التعريفات – التفصيل – التشبيه – ضرب الأمثلة "0 </a:t>
            </a:r>
            <a:endParaRPr lang="ar-SA" sz="2400" dirty="0" smtClean="0"/>
          </a:p>
          <a:p>
            <a:pPr algn="justLow"/>
            <a:endParaRPr lang="en-US" sz="2400" dirty="0"/>
          </a:p>
          <a:p>
            <a:pPr algn="justLow"/>
            <a:r>
              <a:rPr lang="ar-EG" sz="2400" dirty="0"/>
              <a:t>    وتتألف مهارة الشرح والتفسير من أربعة أمور مرغوب فيها ، وأربعة غير مرغوب فيها0</a:t>
            </a:r>
            <a:endParaRPr lang="ar-SA"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571472" y="1571612"/>
            <a:ext cx="8229600" cy="4525963"/>
          </a:xfrm>
        </p:spPr>
        <p:txBody>
          <a:bodyPr/>
          <a:lstStyle/>
          <a:p>
            <a:r>
              <a:rPr lang="ar-EG" sz="2400" dirty="0" smtClean="0"/>
              <a:t>أما المرغوب فيها فهي :</a:t>
            </a:r>
            <a:endParaRPr lang="en-US" sz="2400" dirty="0" smtClean="0"/>
          </a:p>
          <a:p>
            <a:pPr lvl="0"/>
            <a:r>
              <a:rPr lang="ar-EG" sz="2400" dirty="0" smtClean="0"/>
              <a:t>استخدام </a:t>
            </a:r>
            <a:r>
              <a:rPr lang="ar-EG" sz="2400" dirty="0"/>
              <a:t>التفسير المسلسل والمترابط .</a:t>
            </a:r>
            <a:endParaRPr lang="en-US" sz="2400" dirty="0"/>
          </a:p>
          <a:p>
            <a:pPr lvl="0"/>
            <a:r>
              <a:rPr lang="en-US" sz="2400" dirty="0"/>
              <a:t> </a:t>
            </a:r>
            <a:r>
              <a:rPr lang="ar-EG" sz="2400" dirty="0"/>
              <a:t>استخدام المعطيات السمعية والبصرية . </a:t>
            </a:r>
            <a:endParaRPr lang="en-US" sz="2400" dirty="0"/>
          </a:p>
          <a:p>
            <a:pPr lvl="0"/>
            <a:r>
              <a:rPr lang="en-US" sz="2400" dirty="0"/>
              <a:t> </a:t>
            </a:r>
            <a:r>
              <a:rPr lang="ar-EG" sz="2400" dirty="0"/>
              <a:t>تكرار المقصود أو الإسهاب .</a:t>
            </a:r>
            <a:endParaRPr lang="en-US" sz="2400" dirty="0"/>
          </a:p>
          <a:p>
            <a:pPr lvl="0"/>
            <a:r>
              <a:rPr lang="ar-EG" sz="2400" dirty="0"/>
              <a:t>قانون مثال قانون ( قاعدة ثم أمثلة لتوضح القاعدة ) . </a:t>
            </a:r>
            <a:endParaRPr lang="en-US" sz="2400" dirty="0"/>
          </a:p>
          <a:p>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EG" sz="2000" b="1" dirty="0" smtClean="0"/>
              <a:t>أما الأربعة غير المرغوب فيها فهي :-</a:t>
            </a:r>
            <a:endParaRPr lang="en-US" sz="2000" b="1" dirty="0" smtClean="0"/>
          </a:p>
          <a:p>
            <a:pPr lvl="0"/>
            <a:r>
              <a:rPr lang="en-US" sz="2600" dirty="0" smtClean="0"/>
              <a:t> </a:t>
            </a:r>
            <a:r>
              <a:rPr lang="ar-EG" sz="2400" dirty="0"/>
              <a:t>نقص الطلاقة (اللفظية والفكرية</a:t>
            </a:r>
            <a:r>
              <a:rPr lang="en-US" sz="2400" dirty="0"/>
              <a:t>( </a:t>
            </a:r>
            <a:r>
              <a:rPr lang="ar-EG" sz="2400" dirty="0"/>
              <a:t> .</a:t>
            </a:r>
            <a:endParaRPr lang="en-US" sz="2400" dirty="0"/>
          </a:p>
          <a:p>
            <a:pPr lvl="0"/>
            <a:r>
              <a:rPr lang="en-US" sz="2400" dirty="0"/>
              <a:t> </a:t>
            </a:r>
            <a:r>
              <a:rPr lang="ar-EG" sz="2400" dirty="0"/>
              <a:t>نقص الاستمرارية .</a:t>
            </a:r>
            <a:endParaRPr lang="en-US" sz="2400" dirty="0"/>
          </a:p>
          <a:p>
            <a:pPr lvl="0"/>
            <a:r>
              <a:rPr lang="ar-EG" sz="2400" dirty="0"/>
              <a:t>الغموض وعدم الوضوح .</a:t>
            </a:r>
            <a:endParaRPr lang="en-US" sz="2400" dirty="0"/>
          </a:p>
          <a:p>
            <a:pPr lvl="0"/>
            <a:r>
              <a:rPr lang="ar-EG" sz="2400" dirty="0"/>
              <a:t>المفردات غير الملائمة .</a:t>
            </a:r>
            <a:endParaRPr lang="en-US" sz="2400" dirty="0"/>
          </a:p>
          <a:p>
            <a:pPr algn="justLow">
              <a:buNone/>
            </a:pPr>
            <a:r>
              <a:rPr lang="ar-EG" sz="2400" dirty="0" smtClean="0"/>
              <a:t>      وعلى المعلم أن يكون حريصاً على تعزيز استجابات الطلاب ، فيتجنب الوسائل اللفظية السلبية ( ألا تفهم ؟! إجابة سيئة – غباء 0000ألخ ) ؛ لأن شعور التلميذ الأقل مستوى بالخوف من العقاب أو التعرض للسخرية يدمر ذكائه ويقتل ميله إلى التعليم</a:t>
            </a:r>
            <a:r>
              <a:rPr lang="en-US" sz="2400" dirty="0" smtClean="0"/>
              <a:t> . </a:t>
            </a:r>
          </a:p>
          <a:p>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EG" sz="2400" b="1" dirty="0" smtClean="0"/>
              <a:t>الذكــــاء ونظريات التكو</a:t>
            </a:r>
            <a:r>
              <a:rPr lang="ar-SA" sz="2400" b="1" dirty="0" smtClean="0"/>
              <a:t>ي</a:t>
            </a:r>
            <a:r>
              <a:rPr lang="ar-EG" sz="2400" b="1" dirty="0" smtClean="0"/>
              <a:t>ن العقلى </a:t>
            </a:r>
            <a:r>
              <a:rPr lang="en-US" sz="2400" b="1" dirty="0" smtClean="0"/>
              <a:t>:</a:t>
            </a:r>
            <a:endParaRPr lang="en-US" sz="2400" dirty="0" smtClean="0"/>
          </a:p>
          <a:p>
            <a:pPr algn="justLow"/>
            <a:r>
              <a:rPr lang="ar-EG" sz="2400" b="1" dirty="0" smtClean="0"/>
              <a:t>ــ مقدمة :</a:t>
            </a:r>
            <a:endParaRPr lang="en-US" sz="2400" dirty="0" smtClean="0"/>
          </a:p>
          <a:p>
            <a:pPr algn="justLow"/>
            <a:r>
              <a:rPr lang="ar-EG" sz="2600" b="1" dirty="0" smtClean="0"/>
              <a:t> </a:t>
            </a:r>
            <a:r>
              <a:rPr lang="ar-EG" sz="2600" dirty="0" smtClean="0"/>
              <a:t>ان فكرة أختلاف الأفراد فى القدرات العقلية هى فكرة مقبولة على نطاق واسع , وبناءً على هذه الفكرة يمكن تسمية فرد ما بأنه ذكى أو أكثر ذكاءً , أو أقل ذكاء .</a:t>
            </a:r>
            <a:endParaRPr lang="en-US" sz="2600" dirty="0" smtClean="0"/>
          </a:p>
          <a:p>
            <a:pPr algn="justLow"/>
            <a:r>
              <a:rPr lang="ar-EG" sz="2600" dirty="0" smtClean="0"/>
              <a:t>وبالرغم من ذلك فإن الاتفاق على تعريف محدد للذكاء أمر صعب , فمثلا قد ‘يطلق معلم الرياضيات على ( س ) من الطلاب بأنه ذكى فى حل المعادلات الرياضية , فى حين أن هذا الطالب نفسه لايتمكن من الاستمرار فى الحديث مع زميل له بأكثر من ثلاث جمل .</a:t>
            </a:r>
            <a:endParaRPr lang="en-US" sz="2600" dirty="0" smtClean="0"/>
          </a:p>
          <a:p>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Low"/>
            <a:r>
              <a:rPr lang="ar-EG" dirty="0"/>
              <a:t> </a:t>
            </a:r>
            <a:r>
              <a:rPr lang="ar-EG" sz="2400" dirty="0"/>
              <a:t>الفروق الفردية ظاهرة عامة في جميع الكائنات العضوية ، وهي سنة من سنن الله في خلقه ، فأفراد النوع الواحد يختلفون فيما بينهم ، فلا يوجد فردان متشابهان في استجابة كل منهما لموقف واحد </a:t>
            </a:r>
            <a:endParaRPr lang="en-US" sz="2400" dirty="0" smtClean="0"/>
          </a:p>
          <a:p>
            <a:pPr algn="justLow"/>
            <a:r>
              <a:rPr lang="ar-EG" sz="2400" dirty="0" smtClean="0"/>
              <a:t> </a:t>
            </a:r>
            <a:r>
              <a:rPr lang="ar-EG" sz="2400" dirty="0"/>
              <a:t>وهذا الاختلاف والتمايز بين الأفراد أعطى الحياة معنى ، وجعل للفروق الفردية أهمية في تحديد وظائف الأفراد ، وهذا يعني أنه لو تساوى جميع الأفراد في نسبة الذكاء _ على سبيل المثال _فلن يصبح الذكاء حينذاك صفة تميز فردا عن آخر ، وبذا لا يصلح جميع الأفراد إلا لمهنة واحدة </a:t>
            </a:r>
            <a:endParaRPr lang="ar-SA"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Low"/>
            <a:r>
              <a:rPr lang="ar-SA" sz="2400" dirty="0" smtClean="0"/>
              <a:t>ال</a:t>
            </a:r>
            <a:r>
              <a:rPr lang="ar-EG" sz="2400" dirty="0" smtClean="0"/>
              <a:t>ذكاء مصطلح يتضمن عادة الكثير من القدرات العقلية المتعلقة بالقدرة على التحليل، والتخطيط، وحل المشاكل، وسرعة المحاكمات العقلية، كما يشمل القدرة على التفكير المجرد، وجمع وتنسيق الأفكار، وسرعة التعلم. كما يتضمن أيضاً القدرة على الإحساس وإبداء المشاعر وفهم مشاعر الآخرين.</a:t>
            </a:r>
            <a:endParaRPr lang="en-US" sz="2400" dirty="0" smtClean="0"/>
          </a:p>
          <a:p>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en-US" sz="2600" dirty="0" smtClean="0"/>
              <a:t> </a:t>
            </a:r>
            <a:r>
              <a:rPr lang="ar-EG" sz="2600" b="1" dirty="0" smtClean="0"/>
              <a:t>ــ مفهوم الذكـــاء :   </a:t>
            </a:r>
            <a:r>
              <a:rPr lang="en-US" sz="2600" b="1" dirty="0" smtClean="0"/>
              <a:t>Intelligence</a:t>
            </a:r>
            <a:endParaRPr lang="en-US" sz="2600" dirty="0" smtClean="0"/>
          </a:p>
          <a:p>
            <a:pPr algn="justLow"/>
            <a:r>
              <a:rPr lang="ar-EG" sz="2600" b="1" dirty="0" smtClean="0"/>
              <a:t>  </a:t>
            </a:r>
            <a:r>
              <a:rPr lang="ar-EG" sz="2600" dirty="0" smtClean="0"/>
              <a:t>فى محاولة من العالم " ستودارد " </a:t>
            </a:r>
            <a:r>
              <a:rPr lang="en-US" sz="2600" dirty="0" smtClean="0"/>
              <a:t>Stodard</a:t>
            </a:r>
            <a:r>
              <a:rPr lang="ar-SA" sz="2600" dirty="0" smtClean="0"/>
              <a:t> لاستقصاء مفهوم الذكاء من خلال مراجعة ما ‘كتب عنه لمدة أربعين عاما , فقد توصل الى أن الذكاء يتشكل من مجموعة من النشاطات وتشمل : القدرة على القيام بنشاطات تتسم بالصعوبة , والتجريد , والتعقيد , والاقتصاد , والتكيف الهادف , والتنمية الاجتماعية , والابداع , وتركيز الطاقة , ومقاومة الاندفاع الأنفعالى . </a:t>
            </a:r>
            <a:endParaRPr lang="en-US" sz="2600" dirty="0" smtClean="0"/>
          </a:p>
          <a:p>
            <a:pPr algn="justLow"/>
            <a:r>
              <a:rPr lang="ar-SA" sz="2600" dirty="0" smtClean="0"/>
              <a:t>و</a:t>
            </a:r>
            <a:r>
              <a:rPr lang="ar-EG" sz="2600" dirty="0" smtClean="0"/>
              <a:t>فى مجال الاهتمام ذاته لخصت " أورموود " </a:t>
            </a:r>
            <a:r>
              <a:rPr lang="en-US" sz="2600" dirty="0" smtClean="0"/>
              <a:t>Ormrod</a:t>
            </a:r>
            <a:r>
              <a:rPr lang="ar-SA" sz="2600" dirty="0" smtClean="0"/>
              <a:t> أهم ما ورد من أفكار فى تعريفات الذكاء فى محاور سته هى : ( محمد بكر نوفل , 2007) </a:t>
            </a:r>
            <a:endParaRPr lang="en-US" sz="2600" dirty="0" smtClean="0"/>
          </a:p>
          <a:p>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Autofit/>
          </a:bodyPr>
          <a:lstStyle/>
          <a:p>
            <a:pPr algn="justLow"/>
            <a:r>
              <a:rPr lang="ar-SA" sz="2400" dirty="0" smtClean="0"/>
              <a:t>1ـ الذكاء تكيفى : حيث يتضمن تعديل سلوك الفرد كى يتمكن من انجاز مهمات جديدة بنجاح .</a:t>
            </a:r>
            <a:endParaRPr lang="en-US" sz="2400" dirty="0" smtClean="0"/>
          </a:p>
          <a:p>
            <a:pPr algn="justLow"/>
            <a:r>
              <a:rPr lang="ar-SA" sz="2400" dirty="0" smtClean="0"/>
              <a:t>2ـ الذكاء يرتبط بالقدرة على التعلم : فالأفراد الاذكياء يتعلمون بشكل أسرع وأسهل من الأفراد غبر المتصفين بالذكاء .</a:t>
            </a:r>
            <a:endParaRPr lang="en-US" sz="2400" dirty="0" smtClean="0"/>
          </a:p>
          <a:p>
            <a:pPr algn="justLow"/>
            <a:r>
              <a:rPr lang="ar-SA" sz="2400" dirty="0" smtClean="0"/>
              <a:t>3ـ الذكاء يرتبط بالثقافة التى يحيا فيها الفرد : فالسلوك الذكى فى ثقافة ما ليس بالضرورة أن يكون سلوكا ذكيا فى ثقافة أخرى . </a:t>
            </a:r>
            <a:endParaRPr lang="en-US" sz="2400" dirty="0" smtClean="0"/>
          </a:p>
          <a:p>
            <a:pPr algn="justLow"/>
            <a:r>
              <a:rPr lang="ar-SA" sz="2400" dirty="0" smtClean="0"/>
              <a:t>4ـ الذكاء يشتمل على توظيف المعرفة السابقة لتحليل المواقف الجديدة والعمل على استيعابها للافادة منها فى مواقف جديدة . </a:t>
            </a:r>
            <a:endParaRPr lang="en-US" sz="2400" dirty="0" smtClean="0"/>
          </a:p>
          <a:p>
            <a:pPr algn="justLow"/>
            <a:r>
              <a:rPr lang="ar-SA" sz="2400" dirty="0" smtClean="0"/>
              <a:t>5ـ الذكاء يتضمن التنسيق والتفاعل بين مجموعة متباينة من العمليات العقلية المعقدة . </a:t>
            </a:r>
            <a:endParaRPr lang="en-US" sz="2400" dirty="0" smtClean="0"/>
          </a:p>
          <a:p>
            <a:pPr algn="justLow"/>
            <a:r>
              <a:rPr lang="ar-SA" sz="2400" dirty="0" smtClean="0"/>
              <a:t>6ـ الذكاء ينعكس فى مواقف ومجالات متعددة , فهو متوافر فى المجالات الاكاديمية , والاجتماعية , والانفعالية وغيرها .</a:t>
            </a:r>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pPr algn="justLow"/>
            <a:r>
              <a:rPr lang="ar-EG" dirty="0" smtClean="0"/>
              <a:t>ويعرفه ( فؤاد أبو حطب ,1996) بأنه القدرة العقلية العامة التى تضم كل الانماط العقلية والاستراتيجيات المعرفية اللازمة لحل المشكلات . والتى أعتبرها " سبيرمان " الطاقة العقلية العامة لدى الفرد , أما العوامل الخاصة فهى الآلآت التى تعمل من خلالها هذه الطاقة .</a:t>
            </a:r>
            <a:endParaRPr lang="en-US" dirty="0" smtClean="0"/>
          </a:p>
          <a:p>
            <a:pPr algn="justLow"/>
            <a:r>
              <a:rPr lang="ar-EG" dirty="0" smtClean="0"/>
              <a:t> </a:t>
            </a:r>
            <a:endParaRPr lang="en-US" dirty="0" smtClean="0"/>
          </a:p>
          <a:p>
            <a:pPr algn="justLow"/>
            <a:r>
              <a:rPr lang="ar-EG" dirty="0" smtClean="0"/>
              <a:t>ولا يوجد حتى الآن تعريف محدد للذكاء، فالذكاء بمفهومه العام يختلف من موقع لآخر ومن بيئة إلى أخرى فى المدرسة الذكى هو المتفوق فى دراسته والحاصل على أعلى الدرجات، فى قطاع الأعمال هو الشخص القادر على استغلال الفرص التجارية وتحقيق أفضل المكاسب، فى الرياضة كان «مارادونا» هو عبقرى كرة القدم لأنه استطاع قراءة وتنبؤ حركات الفريق الخصم مسبقاً وترجمها عن طريق استغلال الفرص على أفضل وجه ومن ثم الفوز </a:t>
            </a:r>
            <a:r>
              <a:rPr lang="en-US" dirty="0" smtClean="0"/>
              <a:t>(Keating, D. 2003)</a:t>
            </a:r>
            <a:r>
              <a:rPr lang="ar-EG" dirty="0" smtClean="0"/>
              <a:t>.</a:t>
            </a:r>
            <a:endParaRPr lang="en-US" dirty="0" smtClean="0"/>
          </a:p>
          <a:p>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lvl="0" algn="justLow"/>
            <a:r>
              <a:rPr lang="ar-SA" sz="2400" b="1" dirty="0" smtClean="0"/>
              <a:t>المفهوم البيولوجي للذكاء</a:t>
            </a:r>
            <a:endParaRPr lang="en-US" sz="2400" dirty="0" smtClean="0"/>
          </a:p>
          <a:p>
            <a:pPr algn="justLow"/>
            <a:r>
              <a:rPr lang="ar-SA" sz="2400" b="1" dirty="0" smtClean="0"/>
              <a:t>أشار سبيرمان إلى أن الفضل في إدخال مصطلح الذكاء في علم النفس الحديث يرجع إلى هربرت سبنسر </a:t>
            </a:r>
            <a:r>
              <a:rPr lang="de-DE" sz="2400" b="1" dirty="0" smtClean="0"/>
              <a:t>Spencer</a:t>
            </a:r>
            <a:r>
              <a:rPr lang="ar-SA" sz="2400" b="1" dirty="0" smtClean="0"/>
              <a:t> في أواخر القرن التاسع عشر. فقد حدد سبنسر الحياة بأنها التكيف المستمر للعلاقات الداخلية مع العلاقات الخارجية ، ويتم التكيف لدي الحيوانات الدنيا بفضل الغرائز، أما لدي الإنسان فإنه يتحقق بواسطة الذكاء وبهذا يري سبنسر أن الوظيفة الرئيسية للذكاء هي تمكين الإنسان من التكيف الصحيح مع بيئته المعقدة والدائمة التغيير.</a:t>
            </a:r>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lvl="0" algn="justLow"/>
            <a:r>
              <a:rPr lang="ar-SA" sz="2400" b="1" dirty="0" smtClean="0"/>
              <a:t>المفهوم الاجتماعي للذكاء: </a:t>
            </a:r>
            <a:endParaRPr lang="en-US" sz="2400" dirty="0" smtClean="0"/>
          </a:p>
          <a:p>
            <a:pPr algn="justLow"/>
            <a:r>
              <a:rPr lang="ar-SA" sz="2400" b="1" dirty="0" smtClean="0"/>
              <a:t>إن الإنسان لا يعيش في فراغ ، وإنما يعيش في مجتمع يتأثر به ويؤثر فيه. ولكل مجتمع حضارته بجانبيها المادي والروحي، ولكل مجتمع عاداته وتقاليده في التفكير وأساليب السلوك. ولهذا فقد حاول بعض العلماء، الربط بين الذكاء وبعض العوامل التي تعتبر نتاجا للتفاعل الاجتماعي، أو المرتبطة بنظم المجتمع أو مدي نجاح الفرد في هذا المجتمع. </a:t>
            </a:r>
            <a:endParaRPr lang="ar-SA"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lvl="0" algn="justLow"/>
            <a:r>
              <a:rPr lang="ar-SA" sz="2400" b="1" dirty="0" smtClean="0"/>
              <a:t>التعريفات النفسية للذكاء: </a:t>
            </a:r>
            <a:endParaRPr lang="en-US" sz="2400" dirty="0" smtClean="0"/>
          </a:p>
          <a:p>
            <a:pPr algn="justLow"/>
            <a:r>
              <a:rPr lang="ar-SA" sz="2400" b="1" dirty="0" smtClean="0"/>
              <a:t>حاول الكثير من علماء النفس تعريف الذكاء عن طريق الربط بينه وبين ميدان أو أكثر من ميادين النشاط الإنساني، ونتيجة لذلك ، تعددت التعريفات وتنوعت باختلاف الجانب الذي يركز عليه عالم النفس من جوانب النشاط ومن أهم هذه التعريفات : </a:t>
            </a:r>
            <a:endParaRPr 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400" b="1" dirty="0" smtClean="0"/>
              <a:t>تعريف بينيه </a:t>
            </a:r>
            <a:r>
              <a:rPr lang="de-DE" sz="2400" b="1" dirty="0" smtClean="0"/>
              <a:t>Binet</a:t>
            </a:r>
            <a:r>
              <a:rPr lang="ar-SA" sz="2400" b="1" dirty="0" smtClean="0"/>
              <a:t> : رغم أن بينيه يعتبر واضع أول اختبار للذكاء ، الا أنه كما قرر بيترسون، لم يضع مطلقا تعريفا محددا للذكاء ، ولكن له بعض الآراء التي تعكس تصوره لطبيعة الذكاء. لقد استبعد بينيه ، كما رأينا سابقاً ، استخدام الاختبارات الحسية والحركية في قياس الذكاء ، وقد ركز في تصوراته المبكرة على التذكر والتخيل. ثم على الانتباه الادارى . إلا أنه تحول فيما بعد إلي التأكيد على التفكير أو عملية حل المشكلات، وحدد فيها ثلاث خطوات : الاتجاه ، والتكيف ، والنقد الذاتي. </a:t>
            </a:r>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lvl="0" algn="justLow"/>
            <a:r>
              <a:rPr lang="ar-SA" sz="2400" b="1" u="sng" dirty="0" smtClean="0"/>
              <a:t>الذكاء هو القدرة على التعلم</a:t>
            </a:r>
            <a:r>
              <a:rPr lang="ar-SA" sz="2400" b="1" dirty="0" smtClean="0"/>
              <a:t>:</a:t>
            </a:r>
            <a:endParaRPr lang="en-US" sz="2400" dirty="0" smtClean="0"/>
          </a:p>
          <a:p>
            <a:pPr algn="justLow"/>
            <a:r>
              <a:rPr lang="ar-SA" sz="2400" b="1" dirty="0" smtClean="0"/>
              <a:t>لعل من أكثر التعريفات شيوعاً ذلك الذي يعتمد على ربط الذكاء بالقدرة على التعلم . فقد كان واضحا منذ بينيه ، أن الأفراد الذي يحصلون على درجات مرتفعة في اختبارات الذكاء ، يكون تحصيلهم أعلى من أولئك الذين يحصلون على درجات منخفضة في اختبارات الذكاء.</a:t>
            </a:r>
            <a:endParaRPr lang="en-US" sz="2400" dirty="0" smtClean="0"/>
          </a:p>
          <a:p>
            <a:endParaRPr lang="ar-S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lvl="0" algn="justLow"/>
            <a:r>
              <a:rPr lang="ar-SA" sz="2400" b="1" u="sng" dirty="0" smtClean="0"/>
              <a:t>الذكاء هو القدرة على التكيف</a:t>
            </a:r>
            <a:r>
              <a:rPr lang="ar-SA" sz="2400" b="1" dirty="0" smtClean="0"/>
              <a:t>: </a:t>
            </a:r>
            <a:endParaRPr lang="en-US" sz="2400" dirty="0" smtClean="0"/>
          </a:p>
          <a:p>
            <a:pPr algn="justLow"/>
            <a:r>
              <a:rPr lang="ar-SA" sz="2400" b="1" dirty="0" smtClean="0"/>
              <a:t>وتوجد مجموعة أخري من التعريفات توحد بين الذكاء وبين القدرة على التكيف أو التوافق مع البيئة التي تحيط بالفرد. ومن أمثلة هذه التعريفات تعرييف جودانف </a:t>
            </a:r>
            <a:r>
              <a:rPr lang="de-DE" sz="2400" b="1" dirty="0" smtClean="0"/>
              <a:t>Goodenough</a:t>
            </a:r>
            <a:r>
              <a:rPr lang="ar-SA" sz="2400" b="1" dirty="0" smtClean="0"/>
              <a:t> بأن الذكاء هو القدرة على الإفادة من الخبرة للتوافق مع المواقف الجديدة ، أو تعريف بنتنر </a:t>
            </a:r>
            <a:r>
              <a:rPr lang="de-DE" sz="2400" b="1" dirty="0" smtClean="0"/>
              <a:t>Pintner</a:t>
            </a:r>
            <a:r>
              <a:rPr lang="ar-SA" sz="2400" b="1" dirty="0" smtClean="0"/>
              <a:t> بأنه قدرة الفرد على التكيف بنجاح مع ما يستجد في الحياة من علاقات. </a:t>
            </a:r>
            <a:endParaRPr lang="en-US" sz="2400" dirty="0" smtClean="0"/>
          </a:p>
          <a:p>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EG" sz="2800" dirty="0"/>
              <a:t> أما عن الفروق الفردية في الشخصية ، فنجد أن كل إنسان متميز بذاته ، ولا يمكن أن يكون كذلك إلا إذا اختلف عن الآخرين </a:t>
            </a:r>
            <a:r>
              <a:rPr lang="ar-EG" sz="2800" dirty="0" smtClean="0"/>
              <a:t>.</a:t>
            </a:r>
            <a:endParaRPr lang="ar-SA" sz="2800" dirty="0" smtClean="0"/>
          </a:p>
          <a:p>
            <a:pPr algn="justLow"/>
            <a:endParaRPr lang="ar-SA" sz="2800" dirty="0"/>
          </a:p>
          <a:p>
            <a:pPr algn="justLow"/>
            <a:r>
              <a:rPr lang="ar-EG" sz="2800" dirty="0" smtClean="0"/>
              <a:t> </a:t>
            </a:r>
            <a:r>
              <a:rPr lang="ar-EG" sz="2800" dirty="0"/>
              <a:t>وقد اقترح " فؤاد أبو حطب " في كتابه عن القدرات العقلية تعريفا للشخصية في إطار الفروق الفردية ، حيث وصف الشخصية بأنها البنية الكلية الفريدة للسمات التي يميز الشخص عن غيره من الأفراد .</a:t>
            </a:r>
            <a:endParaRPr lang="ar-SA"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Low"/>
            <a:r>
              <a:rPr lang="ar-SA" sz="2400" b="1" u="sng" dirty="0" smtClean="0"/>
              <a:t>ج- الذكاء هو القدرة على التفكير</a:t>
            </a:r>
            <a:r>
              <a:rPr lang="ar-SA" sz="2400" b="1" dirty="0" smtClean="0"/>
              <a:t>: </a:t>
            </a:r>
            <a:endParaRPr lang="en-US" sz="2400" dirty="0" smtClean="0"/>
          </a:p>
          <a:p>
            <a:pPr algn="justLow"/>
            <a:r>
              <a:rPr lang="ar-SA" sz="2400" b="1" dirty="0" smtClean="0"/>
              <a:t>وتؤكد بعض التعريفات على أهمية التفكير وخاصة التفكير المجرد في تكوين الذكاء، ومن أمثلة ذلك تعريف سبيرمان </a:t>
            </a:r>
            <a:r>
              <a:rPr lang="de-DE" sz="2400" b="1" dirty="0" smtClean="0"/>
              <a:t>Spearman</a:t>
            </a:r>
            <a:r>
              <a:rPr lang="ar-SA" sz="2400" b="1" dirty="0" smtClean="0"/>
              <a:t> بأن الذكاء هو القدرة على إدراك العلاقات ، وخاصة العلاقات الصعبة أو الخفية ، وكذلك القدرة على إدراك المتعلقات. </a:t>
            </a:r>
            <a:endParaRPr lang="en-US" sz="2400" dirty="0" smtClean="0"/>
          </a:p>
          <a:p>
            <a:endParaRPr lang="ar-S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200" b="1" dirty="0" smtClean="0"/>
              <a:t>نظريات التكوين العقلى : </a:t>
            </a:r>
            <a:endParaRPr lang="en-US" sz="2200" dirty="0" smtClean="0"/>
          </a:p>
          <a:p>
            <a:pPr algn="justLow"/>
            <a:r>
              <a:rPr lang="ar-SA" sz="2600" dirty="0" smtClean="0"/>
              <a:t>فيما يلى مجموعة من النظريات التى تحاول تفسير الذكاء أو النشاط العقلى والتى تسمى بنظريات التكوين العقلى , مع الاشارة الى بعض الاجراءات التى استخدمها العلماء أو الباحثين لاثبات صحة هذه النظريات .</a:t>
            </a:r>
          </a:p>
          <a:p>
            <a:pPr algn="justLow"/>
            <a:endParaRPr lang="en-US" sz="2600" dirty="0" smtClean="0"/>
          </a:p>
          <a:p>
            <a:pPr algn="justLow"/>
            <a:r>
              <a:rPr lang="ar-SA" sz="2600" b="1" dirty="0" smtClean="0"/>
              <a:t>والنظرية</a:t>
            </a:r>
            <a:r>
              <a:rPr lang="ar-SA" sz="2600" dirty="0" smtClean="0"/>
              <a:t> :هى " مجموعة من المحددات المرتبطة التى تحاول شرح أو تفسير ظاهرة ما "</a:t>
            </a:r>
            <a:r>
              <a:rPr lang="ar-SA" sz="2600" b="1" dirty="0" smtClean="0"/>
              <a:t>  . </a:t>
            </a:r>
            <a:r>
              <a:rPr lang="ar-SA" sz="2600" dirty="0" smtClean="0"/>
              <a:t>وقد حاولت بعض النظريات تفسير الذكاء كظاهرة انسانية , ومن اهم هذه النظريات : نظريات التكوين العقلى من المنظور الكمى ونظريات التكوين العقلى من المنظور المعرفى .</a:t>
            </a:r>
            <a:endParaRPr lang="en-US" sz="2600" dirty="0" smtClean="0"/>
          </a:p>
          <a:p>
            <a:endParaRPr lang="ar-S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400" b="1" dirty="0" smtClean="0"/>
              <a:t>ويقصد بنظريات التكوين العقلى من المنظور الكمى</a:t>
            </a:r>
            <a:r>
              <a:rPr lang="ar-SA" sz="2400" dirty="0" smtClean="0"/>
              <a:t> : هى تلك النظريات التى تحاول أن تقدم تفسيرات منهجية أو منطقية للنشاط العقلى من حيث محدداته ومكوناته وعوامله باستخدام منهج التحليل العاملى , ولذلك تسمى بنظريات التحليل العاملى .</a:t>
            </a:r>
            <a:endParaRPr lang="en-US" sz="2400" dirty="0" smtClean="0"/>
          </a:p>
          <a:p>
            <a:pPr algn="justLow"/>
            <a:r>
              <a:rPr lang="ar-SA" sz="2200" b="1" dirty="0" smtClean="0"/>
              <a:t>ويقصد بنظريات التكوين العقلى من المنظور المعرفى</a:t>
            </a:r>
            <a:r>
              <a:rPr lang="ar-SA" dirty="0" smtClean="0"/>
              <a:t>: </a:t>
            </a:r>
            <a:r>
              <a:rPr lang="ar-SA" sz="2400" dirty="0" smtClean="0"/>
              <a:t>هى تلك النظريات التى تحاول أن تقدم تفسيرات منهجية أو منطقية للنشاط العقلى من خلال عملية التعرف على المكونات " العمليات " المتضمنة فى عملية تجهيز المعلومات أثناء أداء المهام العلمية , سواء أكانت المهام بسيطة أو مركبة .</a:t>
            </a:r>
            <a:endParaRPr lang="en-US" sz="2400" dirty="0" smtClean="0"/>
          </a:p>
          <a:p>
            <a:endParaRPr lang="ar-SA"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en-US" dirty="0" smtClean="0"/>
              <a:t> </a:t>
            </a:r>
            <a:r>
              <a:rPr lang="ar-SA" sz="2000" b="1" dirty="0" smtClean="0"/>
              <a:t>التحليل العاملى كمدخل لنظريات التكوين العقلى : </a:t>
            </a:r>
            <a:r>
              <a:rPr lang="ar-SA" b="1" dirty="0" smtClean="0"/>
              <a:t>	</a:t>
            </a:r>
            <a:endParaRPr lang="en-US" dirty="0" smtClean="0"/>
          </a:p>
          <a:p>
            <a:pPr algn="justLow"/>
            <a:r>
              <a:rPr lang="ar-SA" sz="2400" dirty="0" smtClean="0"/>
              <a:t>ظهر التحليل العاملى كمدخل لتفسير مكونات النشاط العقلى اعتمادا على الارتباطات البينية لمختلف مقاييس الفروق الفردية . وقد كان ظهور التحليل العاملى فى بداياته الاولى على يد " سبيرمان " عند تناوله لمفهوم الذكاء العام عام ( 1904م) .</a:t>
            </a:r>
            <a:endParaRPr lang="en-US" sz="2400" dirty="0" smtClean="0"/>
          </a:p>
          <a:p>
            <a:pPr algn="justLow"/>
            <a:r>
              <a:rPr lang="ar-SA" sz="2400" b="1" dirty="0" smtClean="0"/>
              <a:t>وتقوم فكرة العامل</a:t>
            </a:r>
            <a:r>
              <a:rPr lang="ar-SA" sz="2400" dirty="0" smtClean="0"/>
              <a:t> : على انه يقف خلف الارتباط الموجب القائم بين متغيرين أو أكثر كما انه يلخص هذه الارتباطات ويكشف عما بينها من عامل اوعوامل مشتركة .</a:t>
            </a:r>
            <a:endParaRPr lang="en-US" sz="2400" dirty="0" smtClean="0"/>
          </a:p>
          <a:p>
            <a:endParaRPr lang="ar-SA"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pPr algn="justLow"/>
            <a:r>
              <a:rPr lang="ar-SA" sz="2800" dirty="0" smtClean="0"/>
              <a:t>وتختلف القدرة فى مفهومها عن العامل , فمن  </a:t>
            </a:r>
            <a:r>
              <a:rPr lang="ar-SA" sz="2800" b="1" dirty="0" smtClean="0"/>
              <a:t>أكثر التعريفات شيوعا للقدرة:</a:t>
            </a:r>
          </a:p>
          <a:p>
            <a:pPr algn="justLow"/>
            <a:endParaRPr lang="ar-SA" sz="2800" b="1" dirty="0" smtClean="0"/>
          </a:p>
          <a:p>
            <a:pPr algn="justLow"/>
            <a:r>
              <a:rPr lang="ar-SA" sz="3100" dirty="0" smtClean="0"/>
              <a:t>هو تعريف " فيرنون " الذى يشير الى أن القدرة تتضمن وجود مجموعة من  أساليب الاداء التى ترتبط فيما بينها ارتباطا مرتفعا , وتتميز عن غيرها من أساليب الاداء . 0 ( فاتن صلاح عبد الصادق : 2003) .وقد ظل التحليل العاملى وحتى الثمانينيات من القرن العشرين محورا اساسيا تقوم عليه الدراسات والبحوث فى مجال الذكاء والقدرات العقلية وبحوث الشخصية والنواحى المزاجية .</a:t>
            </a:r>
            <a:endParaRPr lang="en-US" sz="3100" dirty="0" smtClean="0"/>
          </a:p>
          <a:p>
            <a:r>
              <a:rPr lang="ar-SA" dirty="0" smtClean="0"/>
              <a:t> </a:t>
            </a:r>
            <a:endParaRPr lang="en-US" dirty="0" smtClean="0"/>
          </a:p>
          <a:p>
            <a:pPr algn="justLow" rtl="0"/>
            <a:r>
              <a:rPr lang="ar-SA" sz="3100" dirty="0" smtClean="0"/>
              <a:t>وفى هذا الاطار لكى نحقق فهما أفضل لنظريات التكوين العقلى يتعين علينا ان نتناول مفهوم التحليل العاملى  وخصائصه وانواع العوامل  والمفهوم النفسى والاحصائى للعامل .والمثال التالى يوضح فكرة التحليل العاملى :</a:t>
            </a:r>
            <a:endParaRPr lang="en-US" sz="3100" dirty="0" smtClean="0"/>
          </a:p>
          <a:p>
            <a:pPr algn="justLow"/>
            <a:r>
              <a:rPr lang="ar-SA" sz="3100" dirty="0" smtClean="0"/>
              <a:t>  العوامل الاولية المكونة للعدد 30 </a:t>
            </a:r>
            <a:r>
              <a:rPr lang="en-US" sz="3100" dirty="0" smtClean="0"/>
              <a:t>=  </a:t>
            </a:r>
            <a:r>
              <a:rPr lang="ar-SA" sz="3100" dirty="0" smtClean="0"/>
              <a:t>  2 ×   3   ×  5	</a:t>
            </a:r>
            <a:endParaRPr lang="en-US" sz="3100" dirty="0" smtClean="0"/>
          </a:p>
          <a:p>
            <a:endParaRPr lang="ar-SA"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200" b="1" dirty="0" smtClean="0"/>
              <a:t>ــ أنواع العوامل :</a:t>
            </a:r>
            <a:endParaRPr lang="en-US" sz="2200" dirty="0" smtClean="0"/>
          </a:p>
          <a:p>
            <a:r>
              <a:rPr lang="ar-SA" sz="2400" dirty="0" smtClean="0"/>
              <a:t> يمكن تصنيف العوامل التى توصل اليها الباحثون فى ميدان التحليل العاملى الى ثلاثة أنواع هى : </a:t>
            </a:r>
          </a:p>
          <a:p>
            <a:endParaRPr lang="en-US" sz="2400" dirty="0" smtClean="0"/>
          </a:p>
          <a:p>
            <a:r>
              <a:rPr lang="ar-SA" sz="2200" b="1" dirty="0" smtClean="0"/>
              <a:t>العامل العام :</a:t>
            </a:r>
            <a:endParaRPr lang="en-US" sz="2200" dirty="0" smtClean="0"/>
          </a:p>
          <a:p>
            <a:pPr algn="justLow"/>
            <a:r>
              <a:rPr lang="ar-SA" sz="2400" dirty="0" smtClean="0"/>
              <a:t>وهو العامل المشترك الذى يوجد فى جميع الاختبارات التى تخضع للتحليل العاملى , وفى مجال النشاط العقلى هو العامل الذى يشترك فى جميع أساليب النشاط العقلى ويمثل الاساس المشترك لجميع أنماط السلوك الذكى , ويعبر عنه فى هذه الحالة بالذكاء العام .</a:t>
            </a:r>
            <a:endParaRPr lang="en-US"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sz="2400" b="1" dirty="0" smtClean="0"/>
              <a:t>العامل الطائفى : </a:t>
            </a:r>
            <a:endParaRPr lang="en-US" sz="2400" dirty="0" smtClean="0"/>
          </a:p>
          <a:p>
            <a:pPr algn="justLow"/>
            <a:r>
              <a:rPr lang="ar-SA" dirty="0" smtClean="0"/>
              <a:t>  و</a:t>
            </a:r>
            <a:r>
              <a:rPr lang="ar-SA" sz="2800" dirty="0" smtClean="0"/>
              <a:t>هو العامل الذى يوجد فى بعض الاختبارت التى تخضع للتحليل وليس فى كلها , وهو يفسر ارتفاع قيم معاملات الارتباط بين الاختبارات التى تقيس الاداء العقلى , ومن أمثلة العوامل الطائفية القدرات العقلية الاولية كالقدرة اللغوية والقدرة المكانية والقدرة الاستدلالية , والقدرة العددية ....... الخ .</a:t>
            </a:r>
            <a:endParaRPr lang="en-US" sz="2800" dirty="0" smtClean="0"/>
          </a:p>
          <a:p>
            <a:r>
              <a:rPr lang="ar-SA" b="1" dirty="0" smtClean="0"/>
              <a:t>  </a:t>
            </a:r>
            <a:r>
              <a:rPr lang="ar-SA" sz="2200" b="1" dirty="0" smtClean="0"/>
              <a:t>العامل الخاص أو النوعى : </a:t>
            </a:r>
            <a:endParaRPr lang="en-US" sz="2200" dirty="0" smtClean="0"/>
          </a:p>
          <a:p>
            <a:pPr algn="justLow"/>
            <a:r>
              <a:rPr lang="ar-SA" dirty="0" smtClean="0"/>
              <a:t>و</a:t>
            </a:r>
            <a:r>
              <a:rPr lang="ar-SA" sz="2600" dirty="0" smtClean="0"/>
              <a:t>هو العامل الذى يختص بنوع واحد من أنواع النشاط العقلى , ويوجد فى اختبار واحد فقط , او عدة اختبارات تعكس جميها نفس المتغير المقاس , كاختبار الحساب أو معانى الكلمات أو الاستدلال المجرد أو اختبار العلاقات المكانية , وغير ذلك من الاختبارات التى تختص بأحد أنواع النشاط العقلى .</a:t>
            </a:r>
            <a:endParaRPr lang="en-US" sz="2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Low"/>
            <a:r>
              <a:rPr lang="ar-SA" sz="2000" b="1" dirty="0" smtClean="0"/>
              <a:t>نظرية العامل الواحد (ألفريد بينيه):</a:t>
            </a:r>
            <a:r>
              <a:rPr lang="ar-SA" b="1" dirty="0" smtClean="0"/>
              <a:t>	</a:t>
            </a:r>
          </a:p>
          <a:p>
            <a:pPr algn="justLow">
              <a:buNone/>
            </a:pPr>
            <a:r>
              <a:rPr lang="ar-SA" b="1" dirty="0" smtClean="0"/>
              <a:t/>
            </a:r>
            <a:br>
              <a:rPr lang="ar-SA" b="1" dirty="0" smtClean="0"/>
            </a:br>
            <a:r>
              <a:rPr lang="ar-SA" sz="2400" dirty="0" smtClean="0"/>
              <a:t>حيث يتناول النشاط العقلى بوصفه عاملاُ أحادياً يقف خلف أساليب النشاط العقلى, ويمكن فى ضوئه الحكم على مستوى النمو العقلى للفرد. فقد كانت نظرة علماء النفس الأوائل بما فيهم (ألفريد بينيه) تقوم على افتراض أن الذكاء أحادى الأصل أو أحادى عام (ع). وهذا الذكاء يمثل أحد الأبعاد المميزة للشخصية والتي تتضح مع النمو الفردي.</a:t>
            </a:r>
            <a:endParaRPr lang="ar-SA"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Low"/>
            <a:r>
              <a:rPr lang="ar-SA" sz="2000" b="1" dirty="0" smtClean="0"/>
              <a:t>نظرية العاملين (تشارلز سبيرمان):</a:t>
            </a:r>
            <a:r>
              <a:rPr lang="ar-SA" b="1" dirty="0" smtClean="0"/>
              <a:t>	</a:t>
            </a:r>
            <a:br>
              <a:rPr lang="ar-SA" b="1" dirty="0" smtClean="0"/>
            </a:br>
            <a:r>
              <a:rPr lang="ar-SA" sz="2400" dirty="0" smtClean="0"/>
              <a:t>فى عام 1903م صاغ عالم النفس الإنجليزي (تشارلز سبيرمان) طريقة إحصائية علمية جديدة لتحديد الإسهامات الكمية للأجزاء المكونة للذكاء.</a:t>
            </a:r>
          </a:p>
          <a:p>
            <a:pPr algn="justLow"/>
            <a:endParaRPr lang="ar-SA" sz="2400" dirty="0" smtClean="0"/>
          </a:p>
          <a:p>
            <a:pPr algn="justLow"/>
            <a:r>
              <a:rPr lang="ar-SA" sz="2400" dirty="0" smtClean="0"/>
              <a:t> وقد عرفت هذه الطريقة باسم "التحليل العاملى", وقد أتاحت هذه الطريقة إمكانية تصميم مجموعة من الإختبارات لقياس أنماط العوامل الناتجة, ويفترض (سبيرمان) أن هناك عاملاً عاماً يقف خلف جميع أساليب النشاط العقلي, بالإضافة إلى عدد من العوامل العقلية الخاصة التى يختص كل منها بنوع معين من النشاط العقلي.</a:t>
            </a:r>
            <a:endParaRPr lang="en-US" sz="2400" dirty="0" smtClean="0"/>
          </a:p>
          <a:p>
            <a:endParaRPr lang="ar-S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400" dirty="0" smtClean="0"/>
              <a:t>وقد رمز " سبيرمان "للعامل العام بالرمز</a:t>
            </a:r>
            <a:r>
              <a:rPr lang="en-US" sz="2400" dirty="0" smtClean="0"/>
              <a:t>g</a:t>
            </a:r>
            <a:r>
              <a:rPr lang="ar-SA" sz="2400" dirty="0" smtClean="0"/>
              <a:t> والعوامل الخاصة بالرمز </a:t>
            </a:r>
            <a:r>
              <a:rPr lang="en-US" sz="2400" dirty="0" smtClean="0"/>
              <a:t>S</a:t>
            </a:r>
            <a:r>
              <a:rPr lang="ar-SA" sz="2400" dirty="0" smtClean="0"/>
              <a:t> في الذكاء والتي جاءت منسجمة مع الاتجاه الذي تبناه بينيه ان الذكاء قدرة عقلية عامة مسيطرة في جميع أشكال مقاييس القدرة العقلية او السلوكيات الذكية</a:t>
            </a:r>
          </a:p>
          <a:p>
            <a:pPr algn="justLow"/>
            <a:endParaRPr lang="ar-SA" sz="2400" dirty="0" smtClean="0"/>
          </a:p>
          <a:p>
            <a:pPr algn="justLow"/>
            <a:r>
              <a:rPr lang="ar-SA" sz="2400" dirty="0" smtClean="0"/>
              <a:t> ويتفرع من هذه القدرة العامة عدد كبير من القدرات الخاصة او العوامل الخاصة التي يختص كل منها بمجال معين من مجالات النشاط العقلي ومعنى ذلك ان القدرة العقلية العامة ضرورية للأداء في الرياضيات والموسيقى والعلوم والآداب وغيرها أما القدرات الخاصة فإنها ضرورية للأداء المتميز في كل من هذه المجالات .</a:t>
            </a:r>
            <a:endParaRPr lang="en-US" sz="2400" dirty="0" smtClean="0"/>
          </a:p>
          <a:p>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EG" sz="2800" b="1" dirty="0">
                <a:latin typeface="Andalus" pitchFamily="18" charset="-78"/>
                <a:cs typeface="Andalus" pitchFamily="18" charset="-78"/>
              </a:rPr>
              <a:t>مفهوم الفروق الفردية : -</a:t>
            </a:r>
            <a:endParaRPr lang="en-US" sz="2800" b="1" dirty="0">
              <a:latin typeface="Andalus" pitchFamily="18" charset="-78"/>
              <a:cs typeface="Andalus" pitchFamily="18" charset="-78"/>
            </a:endParaRPr>
          </a:p>
          <a:p>
            <a:pPr algn="justLow"/>
            <a:r>
              <a:rPr lang="ar-EG" sz="2400" dirty="0" smtClean="0"/>
              <a:t>    </a:t>
            </a:r>
            <a:r>
              <a:rPr lang="ar-EG" sz="2400" dirty="0"/>
              <a:t>تعرف الفروق الفردية بأنها ذلك التباين الذي يحدث بين الأفراد في قدراتهم العقلية وخصائصهم النفسية والاجتماعية بسبب اختلاف ظروفهم البيئية </a:t>
            </a:r>
            <a:r>
              <a:rPr lang="ar-EG" sz="2400" dirty="0" smtClean="0"/>
              <a:t>والاجتماعية0</a:t>
            </a:r>
            <a:r>
              <a:rPr lang="en-US" sz="2400" dirty="0" smtClean="0"/>
              <a:t>	</a:t>
            </a:r>
            <a:r>
              <a:rPr lang="en-US" sz="2400" dirty="0"/>
              <a:t/>
            </a:r>
            <a:br>
              <a:rPr lang="en-US" sz="2400" dirty="0"/>
            </a:br>
            <a:r>
              <a:rPr lang="ar-EG" sz="2400" dirty="0"/>
              <a:t>    فنجد أن الطفل الذي عمره خمس سنوات قد يكون اشد ذكاء من طفل يبلغ من العمر سبع سنوات وهذا يوضح أن الفروق الفردية من الأهمية بمكان لكي يوليها المعلمون اهتمامهم</a:t>
            </a:r>
            <a:r>
              <a:rPr lang="en-US" sz="2400" dirty="0"/>
              <a:t> .</a:t>
            </a:r>
          </a:p>
          <a:p>
            <a:endParaRPr lang="ar-SA"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pPr algn="justLow"/>
            <a:r>
              <a:rPr lang="ar-SA" sz="2600" b="1" dirty="0" smtClean="0"/>
              <a:t>منهج سبيرمان:</a:t>
            </a:r>
            <a:r>
              <a:rPr lang="ar-SA" b="1" dirty="0" smtClean="0"/>
              <a:t>	</a:t>
            </a:r>
            <a:br>
              <a:rPr lang="ar-SA" b="1" dirty="0" smtClean="0"/>
            </a:br>
            <a:r>
              <a:rPr lang="ar-SA" sz="3100" dirty="0" smtClean="0"/>
              <a:t>أستخدم" سبيرمان" للتحقق من الفروض التي تقوم عليها نظريته مجموعة من الاختبارات التى تقيس عدد من الأنشطة الحسية (سمعية, وبصرية, ولمسية) وطبقها على عينة صغيرة تفتقر إلى التمثيل الصحيح من أطفال المدارس الإنجليزية (57 طفلاً) تتراوح أعمارهم الزمنية من 9 - 12 سنة بالإضافة إلى تقديرات المعلمين لذكاء هؤلاء الأطفال, وكذا درجات التحصيل المدرسية, ثم حساب معاملات الارتباط بين هذه المتغيرات.</a:t>
            </a:r>
            <a:endParaRPr lang="en-US" sz="3100" dirty="0" smtClean="0"/>
          </a:p>
          <a:p>
            <a:pPr algn="justLow"/>
            <a:r>
              <a:rPr lang="ar-SA" sz="2600" dirty="0" smtClean="0"/>
              <a:t>	</a:t>
            </a:r>
            <a:br>
              <a:rPr lang="ar-SA" sz="2600" dirty="0" smtClean="0"/>
            </a:br>
            <a:r>
              <a:rPr lang="ar-SA" sz="2600" b="1" dirty="0" smtClean="0"/>
              <a:t>نتائج سبيرمان:</a:t>
            </a:r>
            <a:r>
              <a:rPr lang="ar-SA" b="1" dirty="0" smtClean="0"/>
              <a:t>	</a:t>
            </a:r>
            <a:br>
              <a:rPr lang="ar-SA" b="1" dirty="0" smtClean="0"/>
            </a:br>
            <a:r>
              <a:rPr lang="ar-SA" sz="3100" dirty="0" smtClean="0"/>
              <a:t>- وجود عامل يرتبط بمختلف صور النشاط العقلي وهو العامل العام, وهذا العامل ضروري لحل أى نمط من أنماط المشكلات أياً كانت مكوناتها ومحتواها.	</a:t>
            </a:r>
            <a:br>
              <a:rPr lang="ar-SA" sz="3100" dirty="0" smtClean="0"/>
            </a:br>
            <a:r>
              <a:rPr lang="ar-SA" sz="3100" dirty="0" smtClean="0"/>
              <a:t>- وجود عدد من العوامل النوعية التى تشترك مع العامل العام فى التباين, ولكنها فى نفس الوقت مستقلة جزئياً عنه.</a:t>
            </a:r>
            <a:endParaRPr lang="ar-SA" sz="31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ctr"/>
            <a:r>
              <a:rPr lang="ar-SA" sz="1600" dirty="0" smtClean="0"/>
              <a:t>جدول رقم (     )    </a:t>
            </a:r>
            <a:endParaRPr lang="en-US" sz="1600" dirty="0" smtClean="0"/>
          </a:p>
          <a:p>
            <a:pPr algn="ctr"/>
            <a:r>
              <a:rPr lang="ar-SA" sz="1600" dirty="0" smtClean="0"/>
              <a:t>مصفوفة معاملات الارتباط لسبيرمان</a:t>
            </a:r>
            <a:endParaRPr lang="en-US" sz="1600" dirty="0" smtClean="0"/>
          </a:p>
          <a:p>
            <a:pPr algn="ctr"/>
            <a:endParaRPr lang="ar-SA" sz="1000" dirty="0"/>
          </a:p>
        </p:txBody>
      </p:sp>
      <p:graphicFrame>
        <p:nvGraphicFramePr>
          <p:cNvPr id="5" name="جدول 4"/>
          <p:cNvGraphicFramePr>
            <a:graphicFrameLocks noGrp="1"/>
          </p:cNvGraphicFramePr>
          <p:nvPr/>
        </p:nvGraphicFramePr>
        <p:xfrm>
          <a:off x="1500166" y="2357432"/>
          <a:ext cx="6215106" cy="2786082"/>
        </p:xfrm>
        <a:graphic>
          <a:graphicData uri="http://schemas.openxmlformats.org/drawingml/2006/table">
            <a:tbl>
              <a:tblPr rtl="1" firstRow="1" bandRow="1">
                <a:tableStyleId>{BC89EF96-8CEA-46FF-86C4-4CE0E7609802}</a:tableStyleId>
              </a:tblPr>
              <a:tblGrid>
                <a:gridCol w="1035851"/>
                <a:gridCol w="1035851"/>
                <a:gridCol w="1035851"/>
                <a:gridCol w="1035851"/>
                <a:gridCol w="1035851"/>
                <a:gridCol w="1035851"/>
              </a:tblGrid>
              <a:tr h="464347">
                <a:tc>
                  <a:txBody>
                    <a:bodyPr/>
                    <a:lstStyle/>
                    <a:p>
                      <a:pPr algn="ctr" rtl="1">
                        <a:spcAft>
                          <a:spcPts val="0"/>
                        </a:spcAft>
                      </a:pPr>
                      <a:r>
                        <a:rPr lang="ar-SA" sz="1400" b="1" dirty="0">
                          <a:solidFill>
                            <a:srgbClr val="333333"/>
                          </a:solidFill>
                          <a:latin typeface="Times New Roman"/>
                          <a:ea typeface="Times New Roman"/>
                          <a:cs typeface="Arial"/>
                        </a:rPr>
                        <a:t>الاختبارات </a:t>
                      </a:r>
                      <a:endParaRPr lang="en-US" sz="1200" b="1" dirty="0">
                        <a:latin typeface="Times New Roman"/>
                        <a:ea typeface="Times New Roman"/>
                        <a:cs typeface="Arial"/>
                      </a:endParaRPr>
                    </a:p>
                  </a:txBody>
                  <a:tcPr marL="68580" marR="68580" marT="0" marB="0"/>
                </a:tc>
                <a:tc>
                  <a:txBody>
                    <a:bodyPr/>
                    <a:lstStyle/>
                    <a:p>
                      <a:pPr algn="ctr" rtl="1">
                        <a:spcAft>
                          <a:spcPts val="0"/>
                        </a:spcAft>
                      </a:pPr>
                      <a:r>
                        <a:rPr lang="ar-SA" sz="1600" b="1" dirty="0" smtClean="0">
                          <a:solidFill>
                            <a:srgbClr val="333333"/>
                          </a:solidFill>
                          <a:latin typeface="Times New Roman"/>
                          <a:ea typeface="Times New Roman"/>
                          <a:cs typeface="Arial"/>
                        </a:rPr>
                        <a:t>أ</a:t>
                      </a:r>
                      <a:endParaRPr lang="en-US" sz="1200" b="1" dirty="0">
                        <a:latin typeface="Times New Roman"/>
                        <a:ea typeface="Times New Roman"/>
                        <a:cs typeface="Arial"/>
                      </a:endParaRPr>
                    </a:p>
                  </a:txBody>
                  <a:tcPr marL="68580" marR="68580" marT="0" marB="0"/>
                </a:tc>
                <a:tc>
                  <a:txBody>
                    <a:bodyPr/>
                    <a:lstStyle/>
                    <a:p>
                      <a:pPr algn="ctr" rtl="1">
                        <a:spcAft>
                          <a:spcPts val="0"/>
                        </a:spcAft>
                      </a:pPr>
                      <a:r>
                        <a:rPr lang="ar-SA" sz="1600" b="1">
                          <a:solidFill>
                            <a:srgbClr val="333333"/>
                          </a:solidFill>
                          <a:latin typeface="Times New Roman"/>
                          <a:ea typeface="Times New Roman"/>
                          <a:cs typeface="Arial"/>
                        </a:rPr>
                        <a:t>ب</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solidFill>
                            <a:srgbClr val="333333"/>
                          </a:solidFill>
                          <a:latin typeface="Times New Roman"/>
                          <a:ea typeface="Times New Roman"/>
                          <a:cs typeface="Arial"/>
                        </a:rPr>
                        <a:t>ج</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solidFill>
                            <a:srgbClr val="333333"/>
                          </a:solidFill>
                          <a:latin typeface="Times New Roman"/>
                          <a:ea typeface="Times New Roman"/>
                          <a:cs typeface="Arial"/>
                        </a:rPr>
                        <a:t>د</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dirty="0">
                          <a:solidFill>
                            <a:srgbClr val="333333"/>
                          </a:solidFill>
                          <a:latin typeface="Times New Roman"/>
                          <a:ea typeface="Times New Roman"/>
                          <a:cs typeface="Arial"/>
                        </a:rPr>
                        <a:t>هـ</a:t>
                      </a:r>
                      <a:endParaRPr lang="en-US" sz="1200" b="1" dirty="0">
                        <a:latin typeface="Times New Roman"/>
                        <a:ea typeface="Times New Roman"/>
                        <a:cs typeface="Arial"/>
                      </a:endParaRPr>
                    </a:p>
                  </a:txBody>
                  <a:tcPr marL="68580" marR="68580" marT="0" marB="0"/>
                </a:tc>
              </a:tr>
              <a:tr h="464347">
                <a:tc>
                  <a:txBody>
                    <a:bodyPr/>
                    <a:lstStyle/>
                    <a:p>
                      <a:pPr algn="ctr" rtl="1">
                        <a:spcAft>
                          <a:spcPts val="0"/>
                        </a:spcAft>
                      </a:pPr>
                      <a:r>
                        <a:rPr lang="ar-SA" sz="1600" b="1"/>
                        <a:t>أ</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ـ</a:t>
                      </a:r>
                      <a:endParaRPr lang="en-US" sz="1200" b="1">
                        <a:latin typeface="Times New Roman"/>
                        <a:ea typeface="Times New Roman"/>
                        <a:cs typeface="Arial"/>
                      </a:endParaRPr>
                    </a:p>
                  </a:txBody>
                  <a:tcPr marL="68580" marR="68580" marT="0" marB="0"/>
                </a:tc>
                <a:tc>
                  <a:txBody>
                    <a:bodyPr/>
                    <a:lstStyle/>
                    <a:p>
                      <a:pPr algn="ctr" rtl="1">
                        <a:spcAft>
                          <a:spcPts val="0"/>
                        </a:spcAft>
                      </a:pPr>
                      <a:endParaRPr lang="ar-SA" sz="1600" b="1">
                        <a:solidFill>
                          <a:srgbClr val="333333"/>
                        </a:solidFill>
                        <a:latin typeface="Times New Roman"/>
                        <a:ea typeface="Times New Roman"/>
                        <a:cs typeface="Arial"/>
                      </a:endParaRPr>
                    </a:p>
                  </a:txBody>
                  <a:tcPr marL="68580" marR="68580" marT="0" marB="0"/>
                </a:tc>
                <a:tc>
                  <a:txBody>
                    <a:bodyPr/>
                    <a:lstStyle/>
                    <a:p>
                      <a:pPr algn="ctr" rtl="1">
                        <a:spcAft>
                          <a:spcPts val="0"/>
                        </a:spcAft>
                      </a:pPr>
                      <a:endParaRPr lang="ar-SA" sz="1600" b="1">
                        <a:solidFill>
                          <a:srgbClr val="333333"/>
                        </a:solidFill>
                        <a:latin typeface="Times New Roman"/>
                        <a:ea typeface="Times New Roman"/>
                        <a:cs typeface="Arial"/>
                      </a:endParaRPr>
                    </a:p>
                  </a:txBody>
                  <a:tcPr marL="68580" marR="68580" marT="0" marB="0"/>
                </a:tc>
                <a:tc>
                  <a:txBody>
                    <a:bodyPr/>
                    <a:lstStyle/>
                    <a:p>
                      <a:pPr algn="ctr" rtl="1">
                        <a:spcAft>
                          <a:spcPts val="0"/>
                        </a:spcAft>
                      </a:pPr>
                      <a:endParaRPr lang="ar-SA" sz="1600" b="1">
                        <a:solidFill>
                          <a:srgbClr val="333333"/>
                        </a:solidFill>
                        <a:latin typeface="Times New Roman"/>
                        <a:ea typeface="Times New Roman"/>
                        <a:cs typeface="Arial"/>
                      </a:endParaRPr>
                    </a:p>
                  </a:txBody>
                  <a:tcPr marL="68580" marR="68580" marT="0" marB="0"/>
                </a:tc>
                <a:tc>
                  <a:txBody>
                    <a:bodyPr/>
                    <a:lstStyle/>
                    <a:p>
                      <a:pPr algn="ctr" rtl="1">
                        <a:spcAft>
                          <a:spcPts val="0"/>
                        </a:spcAft>
                      </a:pPr>
                      <a:endParaRPr lang="ar-SA" sz="1600" b="1" dirty="0">
                        <a:solidFill>
                          <a:srgbClr val="333333"/>
                        </a:solidFill>
                        <a:latin typeface="Times New Roman"/>
                        <a:ea typeface="Times New Roman"/>
                        <a:cs typeface="Arial"/>
                      </a:endParaRPr>
                    </a:p>
                  </a:txBody>
                  <a:tcPr marL="68580" marR="68580" marT="0" marB="0"/>
                </a:tc>
              </a:tr>
              <a:tr h="464347">
                <a:tc>
                  <a:txBody>
                    <a:bodyPr/>
                    <a:lstStyle/>
                    <a:p>
                      <a:pPr algn="ctr" rtl="1">
                        <a:spcAft>
                          <a:spcPts val="0"/>
                        </a:spcAft>
                      </a:pPr>
                      <a:r>
                        <a:rPr lang="ar-SA" sz="1600" b="1"/>
                        <a:t>ب</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0,56</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ـ</a:t>
                      </a:r>
                      <a:endParaRPr lang="en-US" sz="1200" b="1">
                        <a:latin typeface="Times New Roman"/>
                        <a:ea typeface="Times New Roman"/>
                        <a:cs typeface="Arial"/>
                      </a:endParaRPr>
                    </a:p>
                  </a:txBody>
                  <a:tcPr marL="68580" marR="68580" marT="0" marB="0"/>
                </a:tc>
                <a:tc>
                  <a:txBody>
                    <a:bodyPr/>
                    <a:lstStyle/>
                    <a:p>
                      <a:pPr algn="ctr" rtl="1">
                        <a:spcAft>
                          <a:spcPts val="0"/>
                        </a:spcAft>
                      </a:pPr>
                      <a:endParaRPr lang="ar-SA" sz="1600" b="1">
                        <a:solidFill>
                          <a:srgbClr val="333333"/>
                        </a:solidFill>
                        <a:latin typeface="Times New Roman"/>
                        <a:ea typeface="Times New Roman"/>
                        <a:cs typeface="Arial"/>
                      </a:endParaRPr>
                    </a:p>
                  </a:txBody>
                  <a:tcPr marL="68580" marR="68580" marT="0" marB="0"/>
                </a:tc>
                <a:tc>
                  <a:txBody>
                    <a:bodyPr/>
                    <a:lstStyle/>
                    <a:p>
                      <a:pPr algn="ctr" rtl="1">
                        <a:spcAft>
                          <a:spcPts val="0"/>
                        </a:spcAft>
                      </a:pPr>
                      <a:endParaRPr lang="ar-SA" sz="1600" b="1">
                        <a:solidFill>
                          <a:srgbClr val="333333"/>
                        </a:solidFill>
                        <a:latin typeface="Times New Roman"/>
                        <a:ea typeface="Times New Roman"/>
                        <a:cs typeface="Arial"/>
                      </a:endParaRPr>
                    </a:p>
                  </a:txBody>
                  <a:tcPr marL="68580" marR="68580" marT="0" marB="0"/>
                </a:tc>
                <a:tc>
                  <a:txBody>
                    <a:bodyPr/>
                    <a:lstStyle/>
                    <a:p>
                      <a:pPr algn="ctr" rtl="1">
                        <a:spcAft>
                          <a:spcPts val="0"/>
                        </a:spcAft>
                      </a:pPr>
                      <a:endParaRPr lang="ar-SA" sz="1600" b="1">
                        <a:solidFill>
                          <a:srgbClr val="333333"/>
                        </a:solidFill>
                        <a:latin typeface="Times New Roman"/>
                        <a:ea typeface="Times New Roman"/>
                        <a:cs typeface="Arial"/>
                      </a:endParaRPr>
                    </a:p>
                  </a:txBody>
                  <a:tcPr marL="68580" marR="68580" marT="0" marB="0"/>
                </a:tc>
              </a:tr>
              <a:tr h="464347">
                <a:tc>
                  <a:txBody>
                    <a:bodyPr/>
                    <a:lstStyle/>
                    <a:p>
                      <a:pPr algn="ctr" rtl="1">
                        <a:spcAft>
                          <a:spcPts val="0"/>
                        </a:spcAft>
                      </a:pPr>
                      <a:r>
                        <a:rPr lang="ar-SA" sz="1600" b="1"/>
                        <a:t>ج</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0,48</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0,42</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ـ</a:t>
                      </a:r>
                      <a:endParaRPr lang="en-US" sz="1200" b="1">
                        <a:latin typeface="Times New Roman"/>
                        <a:ea typeface="Times New Roman"/>
                        <a:cs typeface="Arial"/>
                      </a:endParaRPr>
                    </a:p>
                  </a:txBody>
                  <a:tcPr marL="68580" marR="68580" marT="0" marB="0"/>
                </a:tc>
                <a:tc>
                  <a:txBody>
                    <a:bodyPr/>
                    <a:lstStyle/>
                    <a:p>
                      <a:pPr algn="ctr" rtl="1">
                        <a:spcAft>
                          <a:spcPts val="0"/>
                        </a:spcAft>
                      </a:pPr>
                      <a:endParaRPr lang="ar-SA" sz="1600" b="1">
                        <a:solidFill>
                          <a:srgbClr val="333333"/>
                        </a:solidFill>
                        <a:latin typeface="Times New Roman"/>
                        <a:ea typeface="Times New Roman"/>
                        <a:cs typeface="Arial"/>
                      </a:endParaRPr>
                    </a:p>
                  </a:txBody>
                  <a:tcPr marL="68580" marR="68580" marT="0" marB="0"/>
                </a:tc>
                <a:tc>
                  <a:txBody>
                    <a:bodyPr/>
                    <a:lstStyle/>
                    <a:p>
                      <a:pPr algn="ctr" rtl="1">
                        <a:spcAft>
                          <a:spcPts val="0"/>
                        </a:spcAft>
                      </a:pPr>
                      <a:endParaRPr lang="ar-SA" sz="1600" b="1">
                        <a:solidFill>
                          <a:srgbClr val="333333"/>
                        </a:solidFill>
                        <a:latin typeface="Times New Roman"/>
                        <a:ea typeface="Times New Roman"/>
                        <a:cs typeface="Arial"/>
                      </a:endParaRPr>
                    </a:p>
                  </a:txBody>
                  <a:tcPr marL="68580" marR="68580" marT="0" marB="0"/>
                </a:tc>
              </a:tr>
              <a:tr h="464347">
                <a:tc>
                  <a:txBody>
                    <a:bodyPr/>
                    <a:lstStyle/>
                    <a:p>
                      <a:pPr algn="ctr" rtl="1">
                        <a:spcAft>
                          <a:spcPts val="0"/>
                        </a:spcAft>
                      </a:pPr>
                      <a:r>
                        <a:rPr lang="ar-SA" sz="1600" b="1"/>
                        <a:t>د</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dirty="0"/>
                        <a:t>0,40</a:t>
                      </a:r>
                      <a:endParaRPr lang="en-US" sz="1200" b="1" dirty="0">
                        <a:latin typeface="Times New Roman"/>
                        <a:ea typeface="Times New Roman"/>
                        <a:cs typeface="Arial"/>
                      </a:endParaRPr>
                    </a:p>
                  </a:txBody>
                  <a:tcPr marL="68580" marR="68580" marT="0" marB="0"/>
                </a:tc>
                <a:tc>
                  <a:txBody>
                    <a:bodyPr/>
                    <a:lstStyle/>
                    <a:p>
                      <a:pPr algn="ctr" rtl="1">
                        <a:spcAft>
                          <a:spcPts val="0"/>
                        </a:spcAft>
                      </a:pPr>
                      <a:r>
                        <a:rPr lang="ar-SA" sz="1600" b="1"/>
                        <a:t>0,35</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0,30</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ـ</a:t>
                      </a:r>
                      <a:endParaRPr lang="en-US" sz="1200" b="1">
                        <a:latin typeface="Times New Roman"/>
                        <a:ea typeface="Times New Roman"/>
                        <a:cs typeface="Arial"/>
                      </a:endParaRPr>
                    </a:p>
                  </a:txBody>
                  <a:tcPr marL="68580" marR="68580" marT="0" marB="0"/>
                </a:tc>
                <a:tc>
                  <a:txBody>
                    <a:bodyPr/>
                    <a:lstStyle/>
                    <a:p>
                      <a:pPr algn="ctr" rtl="1">
                        <a:spcAft>
                          <a:spcPts val="0"/>
                        </a:spcAft>
                      </a:pPr>
                      <a:endParaRPr lang="ar-SA" sz="1600" b="1">
                        <a:solidFill>
                          <a:srgbClr val="333333"/>
                        </a:solidFill>
                        <a:latin typeface="Times New Roman"/>
                        <a:ea typeface="Times New Roman"/>
                        <a:cs typeface="Arial"/>
                      </a:endParaRPr>
                    </a:p>
                  </a:txBody>
                  <a:tcPr marL="68580" marR="68580" marT="0" marB="0"/>
                </a:tc>
              </a:tr>
              <a:tr h="464347">
                <a:tc>
                  <a:txBody>
                    <a:bodyPr/>
                    <a:lstStyle/>
                    <a:p>
                      <a:pPr algn="ctr" rtl="1">
                        <a:spcAft>
                          <a:spcPts val="0"/>
                        </a:spcAft>
                      </a:pPr>
                      <a:r>
                        <a:rPr lang="ar-SA" sz="1600" b="1"/>
                        <a:t>هـ</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0,32</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0,28</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0,24</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a:t>0,20</a:t>
                      </a:r>
                      <a:endParaRPr lang="en-US" sz="1200" b="1">
                        <a:latin typeface="Times New Roman"/>
                        <a:ea typeface="Times New Roman"/>
                        <a:cs typeface="Arial"/>
                      </a:endParaRPr>
                    </a:p>
                  </a:txBody>
                  <a:tcPr marL="68580" marR="68580" marT="0" marB="0"/>
                </a:tc>
                <a:tc>
                  <a:txBody>
                    <a:bodyPr/>
                    <a:lstStyle/>
                    <a:p>
                      <a:pPr algn="ctr" rtl="1">
                        <a:spcAft>
                          <a:spcPts val="0"/>
                        </a:spcAft>
                      </a:pPr>
                      <a:r>
                        <a:rPr lang="ar-SA" sz="1600" b="1" dirty="0"/>
                        <a:t>ـ</a:t>
                      </a:r>
                      <a:endParaRPr lang="en-US" sz="1200" b="1" dirty="0">
                        <a:latin typeface="Times New Roman"/>
                        <a:ea typeface="Times New Roman"/>
                        <a:cs typeface="Arial"/>
                      </a:endParaRPr>
                    </a:p>
                  </a:txBody>
                  <a:tcPr marL="68580" marR="68580" marT="0" marB="0"/>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000" b="1" dirty="0" smtClean="0"/>
              <a:t>1ـ جميع معاملات الارتباط موجبة : </a:t>
            </a:r>
            <a:endParaRPr lang="en-US" sz="2000" dirty="0" smtClean="0"/>
          </a:p>
          <a:p>
            <a:pPr algn="justLow"/>
            <a:r>
              <a:rPr lang="ar-SA" dirty="0" smtClean="0"/>
              <a:t>  أى أن العلامة الجبرية لكل معامل من معاملات مصفوفة العامل العام موجبة , وهذا يدل على ان جميع هذه الاختبارات تتداخل فى مجال عامل واحد , أو فى اتجاه واحد , وقد ندرك معنى هذه الفكرة اذا اضفنا لتلك المصفوفة اختبارات اخرى لقياس النواحى المزاجية , وعندئذ نرى ان ارتباط تلك الاختبارات المزاجية بالاختبارات العقلية المعرفية يميل فى جوهره الى ان يكون ارتباطا سالبا , وهذا يدل على اختلاف مجال النواحى المعرفية عن النواحى المزاجية .</a:t>
            </a:r>
            <a:endParaRPr lang="en-US" dirty="0" smtClean="0"/>
          </a:p>
          <a:p>
            <a:endParaRPr lang="ar-S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000" b="1" dirty="0" smtClean="0"/>
              <a:t>2ـ التنظيم الهرمى لمعاملات الارتباط : </a:t>
            </a:r>
            <a:endParaRPr lang="en-US" sz="2000" dirty="0" smtClean="0"/>
          </a:p>
          <a:p>
            <a:pPr algn="justLow"/>
            <a:r>
              <a:rPr lang="ar-SA" sz="2400" dirty="0" smtClean="0"/>
              <a:t>لاحظ سبيرمان ان القيم العددية لمعاملات ارتباط مصفوفة العامل العام تتناقص بنسب معينة فى الاتجاهين الطولى والافقى .</a:t>
            </a:r>
          </a:p>
          <a:p>
            <a:pPr algn="justLow"/>
            <a:r>
              <a:rPr lang="ar-SA" sz="2400" dirty="0" smtClean="0"/>
              <a:t>فــاذا قارنا خلايا الاختبار الاول (أ )بخلايا الاختبار الثانى( ب ) لوجدنا ان كل خلية فى( أ ) تزيد على كل خلية تناظرها فى( ب ), واذا قارنا خلايا الاختبار الثانى (ب )بخلايا الاختبار الثالث (ج )لوجدنا , ان كل خلية فى( ب )تزيد على كل خلية تناظرها فى( ج ), وهكذا بالنسبة لجميع اختبارات هذه المصفوفة .</a:t>
            </a:r>
            <a:endParaRPr lang="en-US" sz="2400" dirty="0" smtClean="0"/>
          </a:p>
          <a:p>
            <a:endParaRPr lang="ar-SA"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dirty="0" smtClean="0"/>
              <a:t>وقد لاحظ  "سبيرمان " ان نسبة خلايا العمود الاول ( أ ) الى خلايا العمود الثانى( ب )نسبة ثابتة كما يدل على ذلك التحليل التالى :</a:t>
            </a:r>
            <a:endParaRPr lang="en-US" dirty="0" smtClean="0"/>
          </a:p>
          <a:p>
            <a:endParaRPr lang="en-US" dirty="0" smtClean="0"/>
          </a:p>
          <a:p>
            <a:r>
              <a:rPr lang="ar-SA" dirty="0" smtClean="0"/>
              <a:t>   أ               0,48         0,40            0,32          8</a:t>
            </a:r>
            <a:endParaRPr lang="en-US" dirty="0" smtClean="0"/>
          </a:p>
          <a:p>
            <a:r>
              <a:rPr lang="ar-SA" dirty="0" smtClean="0"/>
              <a:t>ـــــــ  </a:t>
            </a:r>
            <a:r>
              <a:rPr lang="en-US" dirty="0" smtClean="0"/>
              <a:t>=    </a:t>
            </a:r>
            <a:r>
              <a:rPr lang="ar-SA" dirty="0" smtClean="0"/>
              <a:t>   ــــــــ       =  ـــــــــ       =  ـــــــــ      =  ـــــــ</a:t>
            </a:r>
            <a:endParaRPr lang="en-US" dirty="0" smtClean="0"/>
          </a:p>
          <a:p>
            <a:r>
              <a:rPr lang="ar-SA" dirty="0" smtClean="0"/>
              <a:t>  ب             0,42          0,35           0,28            7    </a:t>
            </a:r>
            <a:endParaRPr lang="en-US" dirty="0" smtClean="0"/>
          </a:p>
          <a:p>
            <a:endParaRPr lang="ar-SA"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000" b="1" dirty="0" smtClean="0"/>
              <a:t>3ـ معادلة الفروق الرباعية  :</a:t>
            </a:r>
            <a:endParaRPr lang="en-US" sz="2000" b="1" dirty="0" smtClean="0"/>
          </a:p>
          <a:p>
            <a:pPr algn="justLow"/>
            <a:r>
              <a:rPr lang="ar-SA" sz="2400" dirty="0" smtClean="0"/>
              <a:t>استطاع سبيرمان ان يتوصل فى النهاية ثبات العامل العام الى طريقة أكثر دقة تسمى " محك الفروق الرباعية " </a:t>
            </a:r>
            <a:r>
              <a:rPr lang="en-US" sz="2400" dirty="0" smtClean="0"/>
              <a:t>Tetrad Differereness</a:t>
            </a:r>
            <a:r>
              <a:rPr lang="ar-SA" sz="2400" dirty="0" smtClean="0"/>
              <a:t> وهى الطريقة التى اقترنت بأسمه وتكمن فيها بدايات منهج التحليل العاملى .</a:t>
            </a:r>
          </a:p>
          <a:p>
            <a:pPr algn="justLow"/>
            <a:endParaRPr lang="en-US" sz="2400" dirty="0" smtClean="0"/>
          </a:p>
          <a:p>
            <a:pPr algn="justLow"/>
            <a:r>
              <a:rPr lang="ar-SA" sz="2400" dirty="0" smtClean="0"/>
              <a:t>وتعتمد معادلة الفروق الرباعية على تساوى نسب خلايا الاعمدة المتجاورة , وقد سميت بهذا الاسم لاحتوائها على أربع خلايا ارتباطية , والتحليل التالى ( لمحك التناسب فى المصفوفة ) يوضح فكرة هذه المعادلة .</a:t>
            </a:r>
            <a:endParaRPr lang="en-US" sz="2400" dirty="0" smtClean="0"/>
          </a:p>
          <a:p>
            <a:endParaRPr lang="ar-SA"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62500" lnSpcReduction="20000"/>
          </a:bodyPr>
          <a:lstStyle/>
          <a:p>
            <a:r>
              <a:rPr lang="ar-SA" dirty="0" smtClean="0"/>
              <a:t>          0,48             8  </a:t>
            </a:r>
            <a:endParaRPr lang="en-US" dirty="0" smtClean="0"/>
          </a:p>
          <a:p>
            <a:r>
              <a:rPr lang="ar-SA" dirty="0" smtClean="0"/>
              <a:t>          ــــــ    </a:t>
            </a:r>
            <a:r>
              <a:rPr lang="en-US" dirty="0" smtClean="0"/>
              <a:t>=</a:t>
            </a:r>
            <a:r>
              <a:rPr lang="ar-SA" dirty="0" smtClean="0"/>
              <a:t>      ـــــــ</a:t>
            </a:r>
            <a:endParaRPr lang="en-US" dirty="0" smtClean="0"/>
          </a:p>
          <a:p>
            <a:r>
              <a:rPr lang="ar-SA" dirty="0" smtClean="0"/>
              <a:t>         0,42              7</a:t>
            </a:r>
            <a:endParaRPr lang="en-US" dirty="0" smtClean="0"/>
          </a:p>
          <a:p>
            <a:r>
              <a:rPr lang="ar-SA" dirty="0" smtClean="0"/>
              <a:t> </a:t>
            </a:r>
            <a:endParaRPr lang="en-US" dirty="0" smtClean="0"/>
          </a:p>
          <a:p>
            <a:r>
              <a:rPr lang="ar-SA" dirty="0" smtClean="0"/>
              <a:t>         0,40             8</a:t>
            </a:r>
            <a:endParaRPr lang="en-US" dirty="0" smtClean="0"/>
          </a:p>
          <a:p>
            <a:r>
              <a:rPr lang="ar-SA" dirty="0" smtClean="0"/>
              <a:t>          ــــــــ   </a:t>
            </a:r>
            <a:r>
              <a:rPr lang="en-US" dirty="0" smtClean="0"/>
              <a:t>=</a:t>
            </a:r>
            <a:r>
              <a:rPr lang="ar-SA" dirty="0" smtClean="0"/>
              <a:t>     ــــــــــ</a:t>
            </a:r>
            <a:endParaRPr lang="en-US" dirty="0" smtClean="0"/>
          </a:p>
          <a:p>
            <a:r>
              <a:rPr lang="ar-SA" dirty="0" smtClean="0"/>
              <a:t>          0,35            7</a:t>
            </a:r>
            <a:endParaRPr lang="en-US" dirty="0" smtClean="0"/>
          </a:p>
          <a:p>
            <a:r>
              <a:rPr lang="ar-SA" dirty="0" smtClean="0"/>
              <a:t>كما سبق ان بينا ذلك فى تحليلنا لفكرة الترتيب الهرمى للمصفوفة السابقة .</a:t>
            </a:r>
            <a:endParaRPr lang="en-US" dirty="0" smtClean="0"/>
          </a:p>
          <a:p>
            <a:r>
              <a:rPr lang="ar-SA" dirty="0" smtClean="0"/>
              <a:t>اذن      0,48         0,40  </a:t>
            </a:r>
            <a:endParaRPr lang="en-US" dirty="0" smtClean="0"/>
          </a:p>
          <a:p>
            <a:r>
              <a:rPr lang="ar-SA" dirty="0" smtClean="0"/>
              <a:t>           ــــــ    </a:t>
            </a:r>
            <a:r>
              <a:rPr lang="en-US" dirty="0" smtClean="0"/>
              <a:t>=</a:t>
            </a:r>
            <a:r>
              <a:rPr lang="ar-SA" dirty="0" smtClean="0"/>
              <a:t>    ـــــــ</a:t>
            </a:r>
            <a:endParaRPr lang="en-US" dirty="0" smtClean="0"/>
          </a:p>
          <a:p>
            <a:r>
              <a:rPr lang="ar-SA" dirty="0" smtClean="0"/>
              <a:t>         0,42          0,35</a:t>
            </a:r>
            <a:endParaRPr lang="en-US" dirty="0" smtClean="0"/>
          </a:p>
          <a:p>
            <a:r>
              <a:rPr lang="ar-SA" dirty="0" smtClean="0"/>
              <a:t>أى ان  0,48   ×  0,35     </a:t>
            </a:r>
            <a:r>
              <a:rPr lang="en-US" dirty="0" smtClean="0"/>
              <a:t>= </a:t>
            </a:r>
            <a:r>
              <a:rPr lang="ar-SA" dirty="0" smtClean="0"/>
              <a:t>   0,42    ×     0,40 </a:t>
            </a:r>
            <a:endParaRPr lang="en-US" dirty="0" smtClean="0"/>
          </a:p>
          <a:p>
            <a:r>
              <a:rPr lang="ar-SA" dirty="0" smtClean="0"/>
              <a:t> </a:t>
            </a:r>
            <a:endParaRPr lang="en-US" dirty="0" smtClean="0"/>
          </a:p>
          <a:p>
            <a:r>
              <a:rPr lang="ar-SA" dirty="0" smtClean="0"/>
              <a:t>اذن    0,48  ×    0,35   ـــ   0,42       ×       0,40  </a:t>
            </a:r>
            <a:r>
              <a:rPr lang="en-US" dirty="0" smtClean="0"/>
              <a:t>= </a:t>
            </a:r>
            <a:r>
              <a:rPr lang="ar-SA" dirty="0" smtClean="0"/>
              <a:t>  صفر</a:t>
            </a:r>
            <a:endParaRPr lang="ar-SA"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sz="2000" b="1" dirty="0" smtClean="0"/>
              <a:t>نقد نظرية سبيرمان:</a:t>
            </a:r>
            <a:r>
              <a:rPr lang="ar-SA" b="1" dirty="0" smtClean="0"/>
              <a:t>	</a:t>
            </a:r>
            <a:endParaRPr lang="en-US" dirty="0" smtClean="0"/>
          </a:p>
          <a:p>
            <a:pPr algn="justLow"/>
            <a:r>
              <a:rPr lang="ar-SA" dirty="0" smtClean="0"/>
              <a:t>- </a:t>
            </a:r>
            <a:r>
              <a:rPr lang="ar-SA" sz="2400" dirty="0" smtClean="0"/>
              <a:t>صغر حجم العينات التي طبق عليها "سبيرمان" اختباراته , وعدم تمثيلها جيداً للفئات العمرية المفترض تمثيلها.</a:t>
            </a:r>
          </a:p>
          <a:p>
            <a:pPr algn="justLow"/>
            <a:r>
              <a:rPr lang="ar-SA" sz="2400" dirty="0" smtClean="0"/>
              <a:t>	</a:t>
            </a:r>
            <a:br>
              <a:rPr lang="ar-SA" sz="2400" dirty="0" smtClean="0"/>
            </a:br>
            <a:r>
              <a:rPr lang="ar-SA" sz="2400" dirty="0" smtClean="0"/>
              <a:t>- أن طبيعة النمو العقلي لأطفال المرحلة العمرية الممثلة فى العينة هو نمو كتلي يقاس كمفهوم عام, ومن ثم لا تسمح خصائص العينة بظهور تمايز القدرات العقلية التي تحدث فيما بعد 12 سنة.</a:t>
            </a:r>
            <a:endParaRPr lang="en-US" sz="2400" dirty="0" smtClean="0"/>
          </a:p>
          <a:p>
            <a:endParaRPr lang="ar-SA"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600" b="1" dirty="0" smtClean="0"/>
              <a:t>ـ نظرية كاتل :</a:t>
            </a:r>
            <a:r>
              <a:rPr lang="en-US" sz="2600" b="1" dirty="0" smtClean="0"/>
              <a:t>Cattell</a:t>
            </a:r>
            <a:endParaRPr lang="en-US" sz="2600" dirty="0" smtClean="0"/>
          </a:p>
          <a:p>
            <a:pPr algn="justLow"/>
            <a:r>
              <a:rPr lang="ar-SA" sz="2600" dirty="0" smtClean="0"/>
              <a:t>درس في مختبر العالم الألماني فنت </a:t>
            </a:r>
            <a:r>
              <a:rPr lang="en-US" sz="2600" dirty="0" smtClean="0"/>
              <a:t>Wundt</a:t>
            </a:r>
            <a:r>
              <a:rPr lang="ar-SA" sz="2600" dirty="0" smtClean="0"/>
              <a:t> ومختبر جالتون </a:t>
            </a:r>
            <a:r>
              <a:rPr lang="en-US" sz="2600" dirty="0" smtClean="0"/>
              <a:t>Galton</a:t>
            </a:r>
            <a:r>
              <a:rPr lang="ar-SA" sz="2600" dirty="0" smtClean="0"/>
              <a:t> وتأثر بأفكار" جالتون "حول نظرية الذكاء وأساليب قياسه وتمكن من خلال موقعه كرئيس لمختبر علم النفس بجامعة كولومبيا في نيويورك من نشر نظريته المنسجمة مع نظرية "جالتون" واقترح سلسلة من الاختبارات النفسية البدنية التي شملت اختبار قوة قبضة اليد وتمييز الفروق في الأوزان وزمن رد الفعل للأصوات وتمييز الألوان وقياس فترات زمنية متساوية وفحص قوة الذاكرة في إعادة ستة حروف وشدة الإحساس بالألم ويعود الفضل إلى" كاتل "في استخدام تعبير اختبارات عقلية لأول مرة عام ( 1989) .</a:t>
            </a:r>
            <a:endParaRPr lang="en-US" sz="2600" dirty="0" smtClean="0"/>
          </a:p>
          <a:p>
            <a:endParaRPr lang="ar-SA"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400" dirty="0" smtClean="0"/>
              <a:t>وتوالت أبحاث " كاتل " بعد ذلك , لعل أهمها ما أجراه بالتعاون مع تلميذه " هورن " </a:t>
            </a:r>
            <a:r>
              <a:rPr lang="en-US" sz="2400" dirty="0" smtClean="0"/>
              <a:t>Horn </a:t>
            </a:r>
            <a:r>
              <a:rPr lang="ar-SA" sz="2400" dirty="0" smtClean="0"/>
              <a:t> ومن أهم تلك الدراسات المشتركة بحث عام ( 1966) والذى توصلا فيه الى وجود خمسة عوامل من الدرجة الثانية منها بالطبع الذكاء المتبلور والذكاء السائل بالاضافة الى ثلاثة عوامل هى : </a:t>
            </a:r>
          </a:p>
          <a:p>
            <a:pPr algn="justLow"/>
            <a:endParaRPr lang="ar-SA" sz="2400" dirty="0" smtClean="0"/>
          </a:p>
          <a:p>
            <a:pPr algn="justLow"/>
            <a:r>
              <a:rPr lang="ar-SA" sz="2400" dirty="0" smtClean="0"/>
              <a:t>عامل التصور البصرى المكانى </a:t>
            </a:r>
            <a:r>
              <a:rPr lang="en-US" sz="2400" dirty="0" smtClean="0"/>
              <a:t>Visualization </a:t>
            </a:r>
            <a:r>
              <a:rPr lang="ar-SA" sz="2400" dirty="0" smtClean="0"/>
              <a:t> وعامل الذاكرة وعامل السرعة المعرفية , وعلى الرغم من ذلك فإن النموذج يسمى نموذج العاملين ( الذكاء السائل والذكاء المتبلور )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pPr>
              <a:buNone/>
            </a:pPr>
            <a:r>
              <a:rPr lang="en-US" dirty="0"/>
              <a:t> </a:t>
            </a:r>
          </a:p>
          <a:p>
            <a:r>
              <a:rPr lang="en-US" dirty="0"/>
              <a:t/>
            </a:r>
            <a:br>
              <a:rPr lang="en-US" dirty="0"/>
            </a:br>
            <a:r>
              <a:rPr lang="ar-EG" sz="3800" b="1" dirty="0">
                <a:latin typeface="Andalus" pitchFamily="18" charset="-78"/>
                <a:cs typeface="Andalus" pitchFamily="18" charset="-78"/>
              </a:rPr>
              <a:t>العوامل المؤثرة في الفروق الفردية :</a:t>
            </a:r>
            <a:endParaRPr lang="en-US" sz="3800" b="1" dirty="0">
              <a:latin typeface="Andalus" pitchFamily="18" charset="-78"/>
              <a:cs typeface="Andalus" pitchFamily="18" charset="-78"/>
            </a:endParaRPr>
          </a:p>
          <a:p>
            <a:r>
              <a:rPr lang="ar-EG" sz="3400" b="1" dirty="0" smtClean="0">
                <a:latin typeface="Andalus" pitchFamily="18" charset="-78"/>
                <a:cs typeface="Andalus" pitchFamily="18" charset="-78"/>
              </a:rPr>
              <a:t>الوراثة</a:t>
            </a:r>
            <a:r>
              <a:rPr lang="ar-EG" sz="3400" b="1" dirty="0">
                <a:latin typeface="Andalus" pitchFamily="18" charset="-78"/>
                <a:cs typeface="Andalus" pitchFamily="18" charset="-78"/>
              </a:rPr>
              <a:t> </a:t>
            </a:r>
            <a:r>
              <a:rPr lang="en-US" sz="3400" b="1" dirty="0" smtClean="0">
                <a:latin typeface="Andalus" pitchFamily="18" charset="-78"/>
                <a:cs typeface="Andalus" pitchFamily="18" charset="-78"/>
              </a:rPr>
              <a:t>:</a:t>
            </a:r>
            <a:endParaRPr lang="en-US" sz="3400" b="1" dirty="0">
              <a:latin typeface="Andalus" pitchFamily="18" charset="-78"/>
              <a:cs typeface="Andalus" pitchFamily="18" charset="-78"/>
            </a:endParaRPr>
          </a:p>
          <a:p>
            <a:r>
              <a:rPr lang="ar-EG" sz="3400" dirty="0"/>
              <a:t>   </a:t>
            </a:r>
            <a:r>
              <a:rPr lang="ar-EG" sz="3400" dirty="0" smtClean="0"/>
              <a:t>اثبت </a:t>
            </a:r>
            <a:r>
              <a:rPr lang="ar-SA" sz="3400" dirty="0" smtClean="0"/>
              <a:t>عديد من البحوث والدراسات </a:t>
            </a:r>
            <a:r>
              <a:rPr lang="ar-EG" sz="3400" dirty="0" smtClean="0"/>
              <a:t>أن </a:t>
            </a:r>
            <a:r>
              <a:rPr lang="ar-EG" sz="3400" dirty="0"/>
              <a:t>الوراثة لها دور في تحديد مستوى الذكاء بنسبة </a:t>
            </a:r>
            <a:r>
              <a:rPr lang="ar-SA" sz="3400" dirty="0" smtClean="0"/>
              <a:t>75ـ80 </a:t>
            </a:r>
            <a:r>
              <a:rPr lang="ar-EG" sz="3400" dirty="0" smtClean="0"/>
              <a:t> </a:t>
            </a:r>
            <a:r>
              <a:rPr lang="ar-EG" sz="3400" dirty="0"/>
              <a:t>في المائة </a:t>
            </a:r>
            <a:r>
              <a:rPr lang="ar-EG" sz="3600" dirty="0" smtClean="0"/>
              <a:t>.</a:t>
            </a:r>
            <a:r>
              <a:rPr lang="ar-EG" sz="3600" dirty="0"/>
              <a:t> </a:t>
            </a:r>
            <a:endParaRPr lang="en-US" sz="3600" dirty="0"/>
          </a:p>
          <a:p>
            <a:pPr lvl="0"/>
            <a:r>
              <a:rPr lang="ar-EG" sz="3400" b="1" dirty="0" smtClean="0">
                <a:latin typeface="Andalus" pitchFamily="18" charset="-78"/>
                <a:cs typeface="Andalus" pitchFamily="18" charset="-78"/>
              </a:rPr>
              <a:t>البيئة </a:t>
            </a:r>
            <a:r>
              <a:rPr lang="en-US" sz="3400" b="1" dirty="0" smtClean="0">
                <a:latin typeface="Andalus" pitchFamily="18" charset="-78"/>
                <a:cs typeface="Andalus" pitchFamily="18" charset="-78"/>
              </a:rPr>
              <a:t>:</a:t>
            </a:r>
            <a:endParaRPr lang="en-US" sz="3400" b="1" dirty="0">
              <a:latin typeface="Andalus" pitchFamily="18" charset="-78"/>
              <a:cs typeface="Andalus" pitchFamily="18" charset="-78"/>
            </a:endParaRPr>
          </a:p>
          <a:p>
            <a:pPr algn="justLow"/>
            <a:r>
              <a:rPr lang="ar-EG" sz="3600" dirty="0" smtClean="0"/>
              <a:t>حيث </a:t>
            </a:r>
            <a:r>
              <a:rPr lang="ar-EG" sz="3600" dirty="0"/>
              <a:t>يؤثر المستوى الاقتصادي والاجتماعي للفرد في الفروق الفردية 0</a:t>
            </a:r>
            <a:r>
              <a:rPr lang="en-US" sz="3600" dirty="0"/>
              <a:t/>
            </a:r>
            <a:br>
              <a:rPr lang="en-US" sz="3600" dirty="0"/>
            </a:br>
            <a:r>
              <a:rPr lang="ar-EG" sz="3600" dirty="0" smtClean="0"/>
              <a:t>       </a:t>
            </a:r>
            <a:r>
              <a:rPr lang="ar-EG" sz="3600" dirty="0"/>
              <a:t>ليس منا من ينكر وجود الفروق الفردية بين البشر ، فهم متفاوتون في قدرتهم العقلية وانفعالاتهم النفسية ، وبنية أجسامهم ، وظروفهم الصحية والاجتماعية ، والاقتصادية ، وهذا أمر معروف عند القدماء قبل المحدثين </a:t>
            </a:r>
            <a:endParaRPr lang="ar-SA" sz="36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400" dirty="0" smtClean="0"/>
              <a:t>يعتقد كاتل ان الذكاء مكون من نمطين مختلفين هما: </a:t>
            </a:r>
            <a:endParaRPr lang="en-US" sz="2400" dirty="0" smtClean="0"/>
          </a:p>
          <a:p>
            <a:r>
              <a:rPr lang="ar-SA" sz="2400" dirty="0" smtClean="0"/>
              <a:t>*</a:t>
            </a:r>
            <a:r>
              <a:rPr lang="ar-SA" sz="2400" b="1" dirty="0" smtClean="0"/>
              <a:t>ــ  نمط الذكاء المرن او الســـائل</a:t>
            </a:r>
            <a:r>
              <a:rPr lang="ar-SA" sz="2400" dirty="0" smtClean="0"/>
              <a:t> :     </a:t>
            </a:r>
            <a:r>
              <a:rPr lang="en-US" sz="2400" dirty="0" smtClean="0"/>
              <a:t>Fluid Intelligence</a:t>
            </a:r>
          </a:p>
          <a:p>
            <a:pPr algn="justLow"/>
            <a:r>
              <a:rPr lang="ar-SA" sz="2600" dirty="0" smtClean="0"/>
              <a:t>ويشير بصورة أساسية إلى الكفاءة العقلية غير اللفظية والمتحررة نسبيا من تأثيرات العوامل الثقافية كالقدرة على تصنيف الأشكال وإدراك المتسلسلات (العددية والحرفية والشكلية) والمصفوفات الارتباطية والتحليلات الشكلية.</a:t>
            </a:r>
            <a:endParaRPr lang="en-US" sz="2600" dirty="0" smtClean="0"/>
          </a:p>
          <a:p>
            <a:r>
              <a:rPr lang="ar-SA" sz="2600" dirty="0" smtClean="0"/>
              <a:t>*</a:t>
            </a:r>
            <a:r>
              <a:rPr lang="ar-SA" sz="2400" dirty="0" smtClean="0"/>
              <a:t>ــ  </a:t>
            </a:r>
            <a:r>
              <a:rPr lang="ar-SA" sz="2400" b="1" dirty="0" smtClean="0"/>
              <a:t>نمط الذكاء المحدد أو المتبلور </a:t>
            </a:r>
            <a:r>
              <a:rPr lang="ar-SA" sz="2400" dirty="0" smtClean="0"/>
              <a:t>:</a:t>
            </a:r>
            <a:r>
              <a:rPr lang="en-US" sz="2400" dirty="0" smtClean="0"/>
              <a:t>Crystallized Intelligence</a:t>
            </a:r>
          </a:p>
          <a:p>
            <a:pPr algn="justLow"/>
            <a:r>
              <a:rPr lang="ar-SA" sz="2400" dirty="0" smtClean="0"/>
              <a:t> ويشير إلى المعارف والمهارات التي تتأثر بشكل قوي بالعوامل الثقافية. كالمعلومات العامة والحصيلة اللغوية والقياسات أو التشابهات اللغوية المجردة والميكانزمات اللغوية المتنوعة كافة. </a:t>
            </a:r>
            <a:endParaRPr lang="en-US" sz="2400" dirty="0" smtClean="0"/>
          </a:p>
          <a:p>
            <a:endParaRPr lang="ar-SA"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000" b="1" dirty="0" smtClean="0"/>
              <a:t>ـ نظرية ثيرستون للقدرات العقلية الأولية :</a:t>
            </a:r>
            <a:endParaRPr lang="en-US" sz="2000" dirty="0" smtClean="0"/>
          </a:p>
          <a:p>
            <a:pPr algn="justLow"/>
            <a:r>
              <a:rPr lang="en-US" sz="2400" b="1" dirty="0" smtClean="0"/>
              <a:t>Thurston's Theory of Primary Mental Abilities</a:t>
            </a:r>
          </a:p>
          <a:p>
            <a:pPr algn="justLow"/>
            <a:r>
              <a:rPr lang="en-US" sz="2400" b="1" dirty="0" smtClean="0"/>
              <a:t>                       </a:t>
            </a:r>
            <a:r>
              <a:rPr lang="ar-SA" sz="2400" dirty="0" smtClean="0"/>
              <a:t>استخدم" ثيرستون "أساليب التحليل العاملي في تحليل أداء مجموعة كبيرة من الأفراد على عدد من اختبارات الذكاء. ورفض نتيجة ما أسفرت عنه بحوثه من نتائج فكرة القدرة العقلية العامة الواحدة التي أخذ بها" سبيرمان ". وقال بوجود سبع قدرات عقلية أولية مختلفة :</a:t>
            </a:r>
            <a:r>
              <a:rPr lang="en-US" sz="2400" dirty="0" smtClean="0"/>
              <a:t>Primary Mental Abilities</a:t>
            </a:r>
            <a:r>
              <a:rPr lang="ar-SA" sz="2400" dirty="0" smtClean="0"/>
              <a:t> وهي : </a:t>
            </a:r>
            <a:endParaRPr lang="en-US" sz="2400" dirty="0" smtClean="0"/>
          </a:p>
          <a:p>
            <a:endParaRPr lang="ar-SA"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400" b="1" dirty="0" smtClean="0"/>
              <a:t>1ـ القدرة المكانية : </a:t>
            </a:r>
            <a:r>
              <a:rPr lang="en-US" sz="2400" b="1" dirty="0" smtClean="0"/>
              <a:t>Space Ability</a:t>
            </a:r>
            <a:r>
              <a:rPr lang="ar-SA" sz="2400" b="1" dirty="0" smtClean="0"/>
              <a:t> :</a:t>
            </a:r>
            <a:endParaRPr lang="en-US" sz="2400" b="1" dirty="0" smtClean="0"/>
          </a:p>
          <a:p>
            <a:r>
              <a:rPr lang="ar-SA" sz="2600" dirty="0" smtClean="0"/>
              <a:t> وتشير إلى قدرة الفرد على إدراك العلاقات المكانية المختلفة وتصور الأشياء في المكان كتحديد موقعها واتجاهاتها وسرعاتها وأشكالها وحركاتها .</a:t>
            </a:r>
            <a:endParaRPr lang="en-US" sz="2600" dirty="0" smtClean="0"/>
          </a:p>
          <a:p>
            <a:r>
              <a:rPr lang="ar-SA" sz="2400" b="1" dirty="0" smtClean="0"/>
              <a:t>2- القدرة العددية:</a:t>
            </a:r>
            <a:r>
              <a:rPr lang="en-US" sz="2400" b="1" dirty="0" smtClean="0"/>
              <a:t>Number Ability</a:t>
            </a:r>
            <a:r>
              <a:rPr lang="ar-SA" sz="2400" b="1" dirty="0" smtClean="0"/>
              <a:t>:</a:t>
            </a:r>
            <a:endParaRPr lang="en-US" sz="2400" b="1" dirty="0" smtClean="0"/>
          </a:p>
          <a:p>
            <a:pPr algn="justLow"/>
            <a:r>
              <a:rPr lang="ar-SA" sz="2600" dirty="0" smtClean="0"/>
              <a:t>وتشير إلى القدرة على معالجة الأرقام والقيام بالعمليات الحسابية الأربع البسيطة (الجمع والضرب والطرح والقسمة)على نحو صحيح وسريع.</a:t>
            </a:r>
            <a:endParaRPr lang="en-US" sz="2600" dirty="0" smtClean="0"/>
          </a:p>
          <a:p>
            <a:r>
              <a:rPr lang="ar-SA" sz="2400" b="1" dirty="0" smtClean="0"/>
              <a:t>3- القدرة اللفظية:</a:t>
            </a:r>
            <a:r>
              <a:rPr lang="en-US" sz="2400" b="1" dirty="0" smtClean="0"/>
              <a:t>Verbal Ability</a:t>
            </a:r>
          </a:p>
          <a:p>
            <a:pPr algn="justLow"/>
            <a:r>
              <a:rPr lang="ar-SA" dirty="0" smtClean="0"/>
              <a:t> </a:t>
            </a:r>
            <a:r>
              <a:rPr lang="ar-SA" sz="2400" dirty="0" smtClean="0"/>
              <a:t>وتشير إلى قدرة الفرد على فهم معاني الكلمات والألفاظ واستيعابها.</a:t>
            </a:r>
            <a:endParaRPr lang="en-US" sz="2400" dirty="0" smtClean="0"/>
          </a:p>
          <a:p>
            <a:endParaRPr lang="ar-SA"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sz="2400" b="1" dirty="0" smtClean="0"/>
              <a:t>4- الطلاقة اللفظية:</a:t>
            </a:r>
            <a:r>
              <a:rPr lang="en-US" sz="2400" b="1" dirty="0" smtClean="0"/>
              <a:t>Word Fluency Ability</a:t>
            </a:r>
          </a:p>
          <a:p>
            <a:pPr algn="justLow"/>
            <a:r>
              <a:rPr lang="ar-SA" sz="2400" dirty="0" smtClean="0"/>
              <a:t>وهي القدرة على استخدام الكلمات والألفاظ.وتتجلى هذه القدرة في إنتاج عدد كبير من الكلمات التي تبدأ بحرف معين في زمن محدد.كما تتجلى في إنتاج أكبر عدد ممكن كم الكلمات ذات المعنى باستخدام حروف معينة.</a:t>
            </a:r>
          </a:p>
          <a:p>
            <a:pPr algn="justLow"/>
            <a:endParaRPr lang="en-US" sz="2400" dirty="0" smtClean="0"/>
          </a:p>
          <a:p>
            <a:r>
              <a:rPr lang="ar-SA" sz="2400" b="1" dirty="0" smtClean="0"/>
              <a:t>5- القدرة على التذكر:</a:t>
            </a:r>
            <a:r>
              <a:rPr lang="en-US" sz="2400" b="1" dirty="0" smtClean="0"/>
              <a:t>Ability to Memorize</a:t>
            </a:r>
          </a:p>
          <a:p>
            <a:pPr algn="justLow"/>
            <a:r>
              <a:rPr lang="ar-SA" sz="2400" dirty="0" smtClean="0"/>
              <a:t>وهي القدرة على استعادة ما تعلمه الفرد من كلمات وأشكال وأرقام.</a:t>
            </a:r>
            <a:endParaRPr lang="en-US" sz="2400" dirty="0" smtClean="0"/>
          </a:p>
          <a:p>
            <a:endParaRPr lang="ar-SA"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sz="2800" b="1" dirty="0" smtClean="0"/>
              <a:t>6 ـ القدرة على الاستدلال الاستقرائي:</a:t>
            </a:r>
            <a:r>
              <a:rPr lang="en-US" sz="2800" b="1" dirty="0" smtClean="0"/>
              <a:t>Inductive Reasoning</a:t>
            </a:r>
          </a:p>
          <a:p>
            <a:pPr algn="justLow"/>
            <a:r>
              <a:rPr lang="ar-SA" sz="2800" dirty="0" smtClean="0"/>
              <a:t>وتشير إلى القدرة على اكتشاف القاعدة أو المبدأ الذي يبطن المادة موضوع البحث.والوصول إلى تعميمات صحيحة اعتمادا على معلومات محددة وجزئية.كما تتضح هذه القدرة من خلال إدراك العلاقات واستنباط المتعلقات والأحكام المنطقية.</a:t>
            </a:r>
            <a:endParaRPr lang="en-US" sz="2800" dirty="0" smtClean="0"/>
          </a:p>
          <a:p>
            <a:r>
              <a:rPr lang="ar-SA" sz="2800" b="1" smtClean="0"/>
              <a:t>7- </a:t>
            </a:r>
            <a:r>
              <a:rPr lang="ar-SA" sz="2800" b="1" dirty="0" smtClean="0"/>
              <a:t>القدرة الإدراكية :</a:t>
            </a:r>
            <a:r>
              <a:rPr lang="en-US" sz="2800" b="1" dirty="0" smtClean="0"/>
              <a:t>Perceptual Ability</a:t>
            </a:r>
          </a:p>
          <a:p>
            <a:pPr algn="justLow"/>
            <a:r>
              <a:rPr lang="ar-SA" sz="2800" dirty="0" smtClean="0"/>
              <a:t>وهي القدرة على تمييز الأشياء بالوقوف على أوجه التشابه والاختلاف بينها.</a:t>
            </a:r>
            <a:endParaRPr lang="en-US" sz="2800" dirty="0" smtClean="0"/>
          </a:p>
          <a:p>
            <a:pPr algn="justLow"/>
            <a:r>
              <a:rPr lang="ar-SA" sz="2800" dirty="0" smtClean="0"/>
              <a:t>ويعتقد "ثيرستون "أن العلاقة بين هذه القدرات إيجابية دائما. حيث ينزع الفرد المتفوق أو العادي أو المنخفض من حيث بعض هذه القدرات إلى أن يكون متفوقا أو عاديا أو منخفضا من حيث القدرات الأخرى.</a:t>
            </a:r>
            <a:endParaRPr lang="en-US" sz="2800" dirty="0" smtClean="0"/>
          </a:p>
          <a:p>
            <a:endParaRPr lang="ar-SA"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sz="2400" b="1" dirty="0" smtClean="0"/>
              <a:t>تقويم نموذج ثرستون :</a:t>
            </a:r>
            <a:endParaRPr lang="en-US" sz="2400" dirty="0" smtClean="0"/>
          </a:p>
          <a:p>
            <a:pPr algn="justLow"/>
            <a:r>
              <a:rPr lang="ar-SA" sz="2400" dirty="0" smtClean="0"/>
              <a:t>لقد أدى نموذج "ثرستون " فى العوامل المتعددة الى سلسلة هائلة من البحوث استخدمت منهجه فى التحليل العاملى وتوصلت الى بطاريات من الاختبارات اطلق عليها تسميات متعددة منها بطاريات الاستعدادات المتعددة وبطاريات الاستعدادات الفارقة , كما أعد هو وتلاميذه بطارية الاختبارات الشهيرة بأسم " القدرات العقلية الاولية " .</a:t>
            </a:r>
            <a:endParaRPr lang="en-US" sz="24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Low"/>
            <a:r>
              <a:rPr lang="ar-SA" sz="2400" dirty="0" smtClean="0"/>
              <a:t>ومن ناحية أخرى لم تقتصر جهود ثرستون فى التحليل العاملى للقدرات العقلية على محاولات فى حساب صدق اختباراته فقط , ولكنها تعدت هذه الحدود وظهرت اثارها فى اختبارات الذكاء فى التمييز بين الجانب اللفظى والجانب الكمى أو بين القسم الادائى والقسم اللفظى , وفى تضمين الاختبارات التى تقيس قدرات الاستدلال الحسابى والفهم اللفظى وغيرهما فى البطاريات التى تقيس الاستعدادات .</a:t>
            </a:r>
            <a:endParaRPr lang="en-US" sz="2400" dirty="0" smtClean="0"/>
          </a:p>
          <a:p>
            <a:endParaRPr lang="ar-SA"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sz="2400" b="1" dirty="0" smtClean="0"/>
              <a:t>ــ نظرية ثورنديك : </a:t>
            </a:r>
            <a:r>
              <a:rPr lang="en-US" sz="2400" b="1" dirty="0" smtClean="0"/>
              <a:t>Thorndike Theory </a:t>
            </a:r>
            <a:endParaRPr lang="en-US" sz="2400" dirty="0" smtClean="0"/>
          </a:p>
          <a:p>
            <a:pPr algn="justLow"/>
            <a:r>
              <a:rPr lang="ar-SA" sz="2400" dirty="0" smtClean="0"/>
              <a:t> رفض " ثورنديك " وجود ما يسمى بالذكاء العام , او القدرة العقلية العامة , حيث يرى ان الذكاء نتاج عدد من القدرات العقلية المترابطة , والتى تتوقف على عدد ونوعية الارتباطات أو الوصلات العصبية </a:t>
            </a:r>
            <a:r>
              <a:rPr lang="en-US" sz="2400" dirty="0" smtClean="0"/>
              <a:t>( Neural Bonds)</a:t>
            </a:r>
            <a:r>
              <a:rPr lang="ar-SA" sz="2400" dirty="0" smtClean="0"/>
              <a:t> التىيكونها الفرد نتيجة الخبرات التى يمر بها .</a:t>
            </a:r>
            <a:r>
              <a:rPr lang="ar-SA" dirty="0" smtClean="0"/>
              <a:t> </a:t>
            </a:r>
            <a:endParaRPr lang="en-US" dirty="0" smtClean="0"/>
          </a:p>
          <a:p>
            <a:endParaRPr lang="ar-SA"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lgn="justLow"/>
            <a:r>
              <a:rPr lang="ar-SA" sz="2400" dirty="0" smtClean="0"/>
              <a:t>وان الفروق الفردية ما هى ما هى إلا نتيجة الوصلات العصبية التى يمتلكها الفرد , معنى ذلك ان جوهر هذه النظرية يتناغم حاليا مع نتائج أبحاث الدماغ من حيث أن الذكاء فى جوهره مجموعة من الوصلات أو التشابكات العصبية , ويالرغم من أن ثورنديك يرى أن أى نشاط عقلى يختلف عن أى نشاط أخر , إلا أنه يلاحظ وجود عناصر مشتركة بين النشاطات العقلية المختلفة تؤكد القول بوجود ثلاثة أنواع مختلفة من الذكاء هى : </a:t>
            </a:r>
            <a:endParaRPr lang="en-US" sz="2400" dirty="0" smtClean="0"/>
          </a:p>
          <a:p>
            <a:endParaRPr lang="ar-SA"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600" dirty="0" smtClean="0"/>
              <a:t>1ـ </a:t>
            </a:r>
            <a:r>
              <a:rPr lang="ar-SA" sz="2600" b="1" dirty="0" smtClean="0"/>
              <a:t>الذكاء المادى أو الميكانيكى</a:t>
            </a:r>
            <a:r>
              <a:rPr lang="ar-SA" sz="2600" dirty="0" smtClean="0"/>
              <a:t> : </a:t>
            </a:r>
            <a:r>
              <a:rPr lang="en-US" sz="2600" dirty="0" smtClean="0"/>
              <a:t>Concrete or Mechanical Intelligenc </a:t>
            </a:r>
            <a:r>
              <a:rPr lang="ar-SA" sz="2600" dirty="0" smtClean="0"/>
              <a:t>والذى بشير الى القدرة على معالجة الاشياء أو الموضوعات المادية , ويتجلى فى المهارات اليدوية والفك والتركيب والاشكال الهندسية . </a:t>
            </a:r>
            <a:endParaRPr lang="en-US" sz="2600" dirty="0" smtClean="0"/>
          </a:p>
          <a:p>
            <a:r>
              <a:rPr lang="ar-SA" sz="2600" b="1" dirty="0" smtClean="0"/>
              <a:t>2ـ الذكاء المجــــرد</a:t>
            </a:r>
            <a:r>
              <a:rPr lang="ar-SA" sz="2600" dirty="0" smtClean="0"/>
              <a:t>  : </a:t>
            </a:r>
            <a:r>
              <a:rPr lang="en-US" sz="2600" dirty="0" smtClean="0"/>
              <a:t>Abstract Intelligence           </a:t>
            </a:r>
          </a:p>
          <a:p>
            <a:r>
              <a:rPr lang="ar-SA" sz="2600" dirty="0" smtClean="0"/>
              <a:t>وهو القدرة على فهم ومعالجة الافكار والمعانى وارموز والمجردات .</a:t>
            </a:r>
            <a:r>
              <a:rPr lang="en-US" sz="2600" dirty="0" smtClean="0"/>
              <a:t>   </a:t>
            </a:r>
          </a:p>
          <a:p>
            <a:r>
              <a:rPr lang="ar-SA" sz="2600" b="1" dirty="0" smtClean="0"/>
              <a:t>3ـ الذكاء الاجتماعى :</a:t>
            </a:r>
            <a:r>
              <a:rPr lang="ar-SA" sz="2600" dirty="0" smtClean="0"/>
              <a:t> </a:t>
            </a:r>
            <a:r>
              <a:rPr lang="en-US" sz="2600" dirty="0" smtClean="0"/>
              <a:t>  Social Intelligence            </a:t>
            </a:r>
          </a:p>
          <a:p>
            <a:r>
              <a:rPr lang="ar-SA" sz="2600" dirty="0" smtClean="0"/>
              <a:t>وهو القدرة على فهم الآخرين والتعامل معهم .</a:t>
            </a:r>
            <a:r>
              <a:rPr lang="ar-SA" dirty="0" smtClean="0"/>
              <a:t>  </a:t>
            </a:r>
            <a:endParaRPr lang="en-US" dirty="0" smtClean="0"/>
          </a:p>
          <a:p>
            <a:endParaRPr lang="en-US" dirty="0" smtClean="0"/>
          </a:p>
          <a:p>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000" b="1" dirty="0" smtClean="0"/>
              <a:t>الخصائص العامة للفروق الفردية:</a:t>
            </a:r>
            <a:r>
              <a:rPr lang="ar-SA" sz="2000" dirty="0" smtClean="0"/>
              <a:t/>
            </a:r>
            <a:br>
              <a:rPr lang="ar-SA" sz="2000" dirty="0" smtClean="0"/>
            </a:br>
            <a:r>
              <a:rPr lang="ar-SA" sz="2000" b="1" dirty="0" smtClean="0"/>
              <a:t>1- مدي الفروق الفردية:</a:t>
            </a:r>
            <a:r>
              <a:rPr lang="ar-SA" dirty="0" smtClean="0"/>
              <a:t/>
            </a:r>
            <a:br>
              <a:rPr lang="ar-SA" dirty="0" smtClean="0"/>
            </a:br>
            <a:r>
              <a:rPr lang="ar-SA" sz="2400" dirty="0" smtClean="0"/>
              <a:t>هو الفرق بين أقل درجة وأعلي درجة في توزيع صفة ماويقيس المدى تشتت الفروق الفردية ويكون التشتت أكبر في الصفات الانفعالية ثم الصفات العقلية وأقلها يكون في الصفات الجسمية.</a:t>
            </a:r>
            <a:r>
              <a:rPr lang="ar-SA" dirty="0" smtClean="0"/>
              <a:t/>
            </a:r>
            <a:br>
              <a:rPr lang="ar-SA" dirty="0" smtClean="0"/>
            </a:br>
            <a:r>
              <a:rPr lang="ar-SA" sz="2000" b="1" dirty="0" smtClean="0"/>
              <a:t>2- درجة ثبات الفروق الفردية:   </a:t>
            </a:r>
          </a:p>
          <a:p>
            <a:r>
              <a:rPr lang="ar-SA" sz="2400" dirty="0" smtClean="0"/>
              <a:t>تتغير الفروق الفردية بمرور الوقت فالثبات في الخصائص العقلية يكون أكبر من الثبات في الخصائص الانفعالية ويرجع ذلك إلي:</a:t>
            </a:r>
            <a:r>
              <a:rPr lang="ar-SA" dirty="0" smtClean="0"/>
              <a:t/>
            </a:r>
            <a:br>
              <a:rPr lang="ar-SA" dirty="0" smtClean="0"/>
            </a:br>
            <a:r>
              <a:rPr lang="ar-SA" sz="2000" b="1" dirty="0" smtClean="0"/>
              <a:t>أ.الخصائص الانفعالية أكثر تشتتاً من الخصائص العقلية:</a:t>
            </a:r>
            <a:r>
              <a:rPr lang="ar-SA" dirty="0" smtClean="0"/>
              <a:t/>
            </a:r>
            <a:br>
              <a:rPr lang="ar-SA" dirty="0" smtClean="0"/>
            </a:br>
            <a:r>
              <a:rPr lang="ar-SA" sz="2400" dirty="0" smtClean="0"/>
              <a:t>ب.تتأثر الخصائص الانفعالية بالعوامل الثقافية والبيئية أكثر من تأثر الخصائص العقلية لهذه العوامل.</a:t>
            </a:r>
            <a:endParaRPr lang="en-US" sz="2400" dirty="0" smtClean="0"/>
          </a:p>
          <a:p>
            <a:endParaRPr lang="ar-SA"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200" b="1" dirty="0" smtClean="0"/>
              <a:t>خامساً : النموذج الهرمي للذكاء: (نظرية فرنون 1950م ):</a:t>
            </a:r>
            <a:endParaRPr lang="en-US" sz="2200" dirty="0" smtClean="0"/>
          </a:p>
          <a:p>
            <a:pPr algn="justLow"/>
            <a:r>
              <a:rPr lang="ar-SA" sz="2400" dirty="0" smtClean="0"/>
              <a:t>لقد شبه فرنون البناء العقلي بالهرم  فيرى فرنون أن مكونات الذكاء تنتظم على نحو هرمي على النحو الآتي:</a:t>
            </a:r>
            <a:endParaRPr lang="en-US" sz="2400" dirty="0" smtClean="0"/>
          </a:p>
          <a:p>
            <a:pPr algn="justLow"/>
            <a:r>
              <a:rPr lang="ar-SA" sz="2400" b="1" dirty="0" smtClean="0"/>
              <a:t>قمة الهرم :</a:t>
            </a:r>
            <a:r>
              <a:rPr lang="ar-SA" sz="2400" dirty="0" smtClean="0"/>
              <a:t> يتوج قمة الهرم عامل عام يرتبط إيجابيا بالقدرات العقلية الأخرى.</a:t>
            </a:r>
            <a:endParaRPr lang="en-US" sz="2400" dirty="0" smtClean="0"/>
          </a:p>
          <a:p>
            <a:pPr algn="justLow"/>
            <a:r>
              <a:rPr lang="ar-SA" sz="2400" b="1" dirty="0" smtClean="0"/>
              <a:t>وسط الهرم :</a:t>
            </a:r>
            <a:r>
              <a:rPr lang="ar-SA" sz="2400" dirty="0" smtClean="0"/>
              <a:t> يتوسط الهرم العوامل الطائفية الرئيسية وتنقسم هذه العوامل إلى مجموعتين: </a:t>
            </a:r>
            <a:endParaRPr lang="en-US" sz="2400" dirty="0" smtClean="0"/>
          </a:p>
          <a:p>
            <a:r>
              <a:rPr lang="ar-SA" sz="2400" dirty="0" smtClean="0"/>
              <a:t>أ- مجموعة العوامل اللفظية. 					</a:t>
            </a:r>
            <a:endParaRPr lang="ar-SA" sz="2400" smtClean="0"/>
          </a:p>
          <a:p>
            <a:r>
              <a:rPr lang="ar-SA" sz="2400" smtClean="0"/>
              <a:t>ب- </a:t>
            </a:r>
            <a:r>
              <a:rPr lang="ar-SA" sz="2400" dirty="0" smtClean="0"/>
              <a:t>مجموعة العوامل المكانية الميكانيكية.</a:t>
            </a:r>
            <a:endParaRPr lang="en-US" sz="2400" dirty="0" smtClean="0"/>
          </a:p>
          <a:p>
            <a:endParaRPr lang="ar-SA"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pPr algn="justLow"/>
            <a:r>
              <a:rPr lang="ar-SA" sz="2200" b="1" dirty="0" smtClean="0"/>
              <a:t>قاعدة الهرم</a:t>
            </a:r>
            <a:r>
              <a:rPr lang="ar-SA" sz="2800" b="1" dirty="0" smtClean="0"/>
              <a:t>:</a:t>
            </a:r>
            <a:r>
              <a:rPr lang="ar-SA" sz="2800" dirty="0" smtClean="0"/>
              <a:t> وتأتي في قاعدة الهرم مجموعة العوامل الطائفية الثانوية وتنقسم إلى مجموعتين:</a:t>
            </a:r>
            <a:endParaRPr lang="en-US" sz="2800" dirty="0" smtClean="0"/>
          </a:p>
          <a:p>
            <a:pPr algn="justLow"/>
            <a:r>
              <a:rPr lang="ar-SA" sz="2200" b="1" dirty="0" smtClean="0"/>
              <a:t>المجموعة الأولى :</a:t>
            </a:r>
            <a:endParaRPr lang="en-US" sz="2200" dirty="0" smtClean="0"/>
          </a:p>
          <a:p>
            <a:pPr algn="justLow"/>
            <a:r>
              <a:rPr lang="ar-SA" sz="2800" dirty="0" smtClean="0"/>
              <a:t>تقع أسفل مجموعة العوامل اللفظية التربوية مباشرة كعوامل التفكير الابتكاري  والطلاقة اللفظية والقدرة العددية.</a:t>
            </a:r>
            <a:endParaRPr lang="en-US" sz="2800" dirty="0" smtClean="0"/>
          </a:p>
          <a:p>
            <a:pPr algn="justLow"/>
            <a:r>
              <a:rPr lang="ar-SA" sz="2200" b="1" dirty="0" smtClean="0"/>
              <a:t>المجموعة الثانية:</a:t>
            </a:r>
            <a:endParaRPr lang="en-US" sz="2200" dirty="0" smtClean="0"/>
          </a:p>
          <a:p>
            <a:pPr algn="justLow"/>
            <a:r>
              <a:rPr lang="ar-SA" sz="2800" dirty="0" smtClean="0"/>
              <a:t> تقع مباشرة أسفل العوامل المكانية الميكانيكية وتشمل عوامل القدرة المكانية مثل إدراك الشكل والموقع وعوامل القدرة الحركية النفسية وعوامل المعرفة الميكانيكية.</a:t>
            </a:r>
            <a:endParaRPr lang="en-US" sz="2800" dirty="0" smtClean="0"/>
          </a:p>
          <a:p>
            <a:pPr algn="justLow"/>
            <a:r>
              <a:rPr lang="ar-SA" sz="2800" dirty="0" smtClean="0"/>
              <a:t>- ويرى (فرنون) أنه كلما كان مستوى القدرات العقلية في التنظيم أعلى كلما كان المجال السلوكي المرتبط بها أكثر عمومية والعكس صحيح.</a:t>
            </a:r>
            <a:endParaRPr lang="en-US" sz="2800" dirty="0" smtClean="0"/>
          </a:p>
          <a:p>
            <a:endParaRPr lang="ar-SA"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sz="2400" b="1" dirty="0" smtClean="0"/>
              <a:t>ــ نظرية بنية الذكاء ثلاثية الأبعاد : " جيلفورد " </a:t>
            </a:r>
            <a:endParaRPr lang="en-US" sz="2400" dirty="0" smtClean="0"/>
          </a:p>
          <a:p>
            <a:pPr algn="justLow"/>
            <a:r>
              <a:rPr lang="ar-SA" sz="2400" dirty="0" smtClean="0"/>
              <a:t>يمثل" جيلفورد "أحد أبرز علماء النفس الذين تبنوا نظرية العوامل المتعددة في تكوين الذكاء. كما يعتبر تصوره لمكونات الذكاء من أكثر التصورات شمولا حيث طور بنية ثلاثية الأبعاد للعقل الإنساني في محاولة منه لتنظيم العوالم العقلية المتنوعة في منظومة معينة. وأطلق" جيلفورد "على النموذج الثلاثي الأبعاد اسم بنية العقل :</a:t>
            </a:r>
            <a:r>
              <a:rPr lang="en-US" sz="2400" dirty="0" smtClean="0"/>
              <a:t>Structure of the Intellect</a:t>
            </a:r>
            <a:r>
              <a:rPr lang="ar-SA" sz="2400" dirty="0" smtClean="0"/>
              <a:t>وصنف العوامل تبعا لأسس ثلاثة:</a:t>
            </a:r>
            <a:endParaRPr lang="en-US" sz="2400" dirty="0" smtClean="0"/>
          </a:p>
          <a:p>
            <a:endParaRPr lang="ar-SA"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75472" y="169059"/>
            <a:ext cx="8229600" cy="1143000"/>
          </a:xfrm>
        </p:spPr>
        <p:txBody>
          <a:bodyPr/>
          <a:lstStyle/>
          <a:p>
            <a:endParaRPr lang="ar-SA" b="1"/>
          </a:p>
        </p:txBody>
      </p:sp>
      <p:pic>
        <p:nvPicPr>
          <p:cNvPr id="4" name="Picture 3" descr="صورة 001"/>
          <p:cNvPicPr>
            <a:picLocks noGrp="1"/>
          </p:cNvPicPr>
          <p:nvPr>
            <p:ph idx="1"/>
          </p:nvPr>
        </p:nvPicPr>
        <p:blipFill>
          <a:blip r:embed="rId2"/>
          <a:srcRect/>
          <a:stretch>
            <a:fillRect/>
          </a:stretch>
        </p:blipFill>
        <p:spPr bwMode="auto">
          <a:xfrm>
            <a:off x="2285984" y="1928802"/>
            <a:ext cx="4608576" cy="3657600"/>
          </a:xfrm>
          <a:prstGeom prst="rect">
            <a:avLst/>
          </a:prstGeom>
          <a:noFill/>
          <a:ln w="9525">
            <a:noFill/>
            <a:miter lim="800000"/>
            <a:headEnd/>
            <a:tailEnd/>
          </a:ln>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r>
              <a:rPr lang="ar-SA" b="1" dirty="0" smtClean="0"/>
              <a:t>الأساس الأول: العمليات</a:t>
            </a:r>
            <a:r>
              <a:rPr lang="en-US" b="1" dirty="0" smtClean="0"/>
              <a:t>Operation  </a:t>
            </a:r>
            <a:r>
              <a:rPr lang="ar-SA" b="1" dirty="0" smtClean="0"/>
              <a:t>:</a:t>
            </a:r>
            <a:endParaRPr lang="en-US" dirty="0" smtClean="0"/>
          </a:p>
          <a:p>
            <a:r>
              <a:rPr lang="ar-SA" dirty="0" smtClean="0"/>
              <a:t>ويتضمن هذا البعد خمس قدرات عقلية أساسية هي:</a:t>
            </a:r>
            <a:endParaRPr lang="en-US" dirty="0" smtClean="0"/>
          </a:p>
          <a:p>
            <a:r>
              <a:rPr lang="ar-SA" b="1" dirty="0" smtClean="0"/>
              <a:t>-الإدراك المعرفي</a:t>
            </a:r>
            <a:r>
              <a:rPr lang="en-US" b="1" dirty="0" smtClean="0"/>
              <a:t>Cognition  </a:t>
            </a:r>
            <a:r>
              <a:rPr lang="ar-SA" b="1" dirty="0" smtClean="0"/>
              <a:t>:</a:t>
            </a:r>
            <a:endParaRPr lang="en-US" b="1" dirty="0" smtClean="0"/>
          </a:p>
          <a:p>
            <a:r>
              <a:rPr lang="ar-SA" dirty="0" smtClean="0"/>
              <a:t>ويشير هذا البعد إلى كافة النشاطات العقلية المرتبطة باكتساب المعرفة. ويتضمن28 عاملا .</a:t>
            </a:r>
            <a:endParaRPr lang="en-US" dirty="0" smtClean="0"/>
          </a:p>
          <a:p>
            <a:pPr lvl="0"/>
            <a:r>
              <a:rPr lang="ar-SA" b="1" dirty="0" smtClean="0"/>
              <a:t>الذاكرة:</a:t>
            </a:r>
            <a:r>
              <a:rPr lang="en-US" b="1" dirty="0" smtClean="0"/>
              <a:t>Memory  </a:t>
            </a:r>
          </a:p>
          <a:p>
            <a:r>
              <a:rPr lang="ar-SA" dirty="0" smtClean="0"/>
              <a:t>وتشير إلى قدرة الفرد على الاحتفاظ بما يكتسبه من معارف ومعلومات وطرق استرجاعها والتعرف إليها. وتتضمن عوامل الذاكرة 19 عاملا.</a:t>
            </a:r>
            <a:endParaRPr lang="en-US" dirty="0" smtClean="0"/>
          </a:p>
          <a:p>
            <a:r>
              <a:rPr lang="ar-SA" b="1" dirty="0" smtClean="0"/>
              <a:t>-التفكير الإنتاجي التباعدي أو التفكير المنطلق:</a:t>
            </a:r>
            <a:endParaRPr lang="en-US" b="1" dirty="0" smtClean="0"/>
          </a:p>
          <a:p>
            <a:r>
              <a:rPr lang="en-US" b="1" dirty="0" smtClean="0"/>
              <a:t>Divergent Thinking                                                              </a:t>
            </a:r>
          </a:p>
          <a:p>
            <a:r>
              <a:rPr lang="ar-SA" dirty="0" smtClean="0"/>
              <a:t>ويشير إلى المعرفة الفكرية والقدرة على انطلاق التفكير في اتجاهات متعددة ومتشبعة حيث ينزع الفرد إلى تغيير طريقته في التفكير عندما يتطلب الوضع. وتشتمل مصفوفة التفكير الإنتاجي التباعدي على 23 عاملا.</a:t>
            </a: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r>
              <a:rPr lang="ar-SA" sz="3100" b="1" dirty="0" smtClean="0"/>
              <a:t>-التفكير الانتاجي التقاربي أو التفكير المحدد:</a:t>
            </a:r>
            <a:endParaRPr lang="en-US" sz="3100" b="1" dirty="0" smtClean="0"/>
          </a:p>
          <a:p>
            <a:r>
              <a:rPr lang="en-US" sz="3100" b="1" dirty="0" smtClean="0"/>
              <a:t>Convergent Thinking</a:t>
            </a:r>
          </a:p>
          <a:p>
            <a:pPr algn="justLow"/>
            <a:r>
              <a:rPr lang="ar-SA" dirty="0" smtClean="0"/>
              <a:t> ويشير إلى القدرة على تحديد اتجاه التفكير نحو هدف محدد.كالقدرة على التفكير الاستدلالي والقدرة على إدراك العلاقات واستنباط المتعلقات.وتتضمن مصفوفة التفكير الإنتاجي التقاربي 15 عاملا أو قدرة.</a:t>
            </a:r>
            <a:endParaRPr lang="en-US" dirty="0" smtClean="0"/>
          </a:p>
          <a:p>
            <a:r>
              <a:rPr lang="ar-SA" dirty="0" smtClean="0"/>
              <a:t> </a:t>
            </a:r>
            <a:endParaRPr lang="en-US" dirty="0" smtClean="0"/>
          </a:p>
          <a:p>
            <a:pPr lvl="0"/>
            <a:r>
              <a:rPr lang="ar-SA" b="1" dirty="0" smtClean="0"/>
              <a:t>التفكير التقويمي :   </a:t>
            </a:r>
            <a:r>
              <a:rPr lang="en-US" b="1" dirty="0" smtClean="0"/>
              <a:t>Evaluation</a:t>
            </a:r>
          </a:p>
          <a:p>
            <a:pPr algn="justLow"/>
            <a:r>
              <a:rPr lang="ar-SA" dirty="0" smtClean="0"/>
              <a:t>ويشير إلى النشاطات العقلية التي تهدف إلى التحقق من صدق المعلومات المتوافرة.ومدى صلاحيتها في إنجاز مهمة معينة. وتعتمد هذه القدرة أساسا على بعض المعايير أو المحكات التي تقيس صدق الحقائق أو الوقائع التي يتم الوصول اليها.وتتضمن مصفوفة عوامل التفكير التقويمي 18 قدرة أو عاملا.</a:t>
            </a:r>
            <a:endParaRPr lang="en-US" dirty="0" smtClean="0"/>
          </a:p>
          <a:p>
            <a:endParaRPr lang="ar-SA"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10000"/>
          </a:bodyPr>
          <a:lstStyle/>
          <a:p>
            <a:r>
              <a:rPr lang="ar-SA" sz="2800" b="1" dirty="0" smtClean="0"/>
              <a:t>الأساس الثاني :   المحتوى</a:t>
            </a:r>
            <a:r>
              <a:rPr lang="en-US" sz="2800" b="1" dirty="0" smtClean="0"/>
              <a:t>Content</a:t>
            </a:r>
            <a:r>
              <a:rPr lang="ar-SA" sz="2800" b="1" dirty="0" smtClean="0"/>
              <a:t>:</a:t>
            </a:r>
            <a:endParaRPr lang="en-US" sz="2800" dirty="0" smtClean="0"/>
          </a:p>
          <a:p>
            <a:r>
              <a:rPr lang="ar-SA" dirty="0" smtClean="0"/>
              <a:t>ويمثل هذا البعد محتويات العقل ويتضمن أربعة أنواع هي:</a:t>
            </a:r>
            <a:endParaRPr lang="en-US" dirty="0" smtClean="0"/>
          </a:p>
          <a:p>
            <a:pPr lvl="0"/>
            <a:r>
              <a:rPr lang="ar-SA" sz="2400" b="1" dirty="0" smtClean="0"/>
              <a:t>المحتوى الشكلي :  </a:t>
            </a:r>
            <a:r>
              <a:rPr lang="en-US" sz="2400" b="1" dirty="0" smtClean="0"/>
              <a:t>Figural Content</a:t>
            </a:r>
          </a:p>
          <a:p>
            <a:r>
              <a:rPr lang="ar-SA" dirty="0" smtClean="0"/>
              <a:t>ويتضمن ما يمكن إدراكه من خلال الحواس: كالحجم والموقع والنمط والصوت.....الخ</a:t>
            </a:r>
            <a:endParaRPr lang="en-US" dirty="0" smtClean="0"/>
          </a:p>
          <a:p>
            <a:pPr lvl="0"/>
            <a:r>
              <a:rPr lang="ar-SA" sz="2400" b="1" dirty="0" smtClean="0"/>
              <a:t>المحتوى الرمزيٍ : </a:t>
            </a:r>
            <a:r>
              <a:rPr lang="en-US" sz="2400" b="1" dirty="0" smtClean="0"/>
              <a:t>Symbolic Content</a:t>
            </a:r>
          </a:p>
          <a:p>
            <a:r>
              <a:rPr lang="ar-SA" dirty="0" smtClean="0"/>
              <a:t>ويتضمن الألفاظ والأفكار التي تنطوي عليها هذه الألفاظ.ويتجلى هذا المستوى بشكل أساسي في اللغة.</a:t>
            </a:r>
            <a:endParaRPr lang="en-US" dirty="0" smtClean="0"/>
          </a:p>
          <a:p>
            <a:pPr lvl="0"/>
            <a:r>
              <a:rPr lang="ar-SA" sz="2400" b="1" dirty="0" smtClean="0"/>
              <a:t>المحتوى السلوكي : </a:t>
            </a:r>
            <a:r>
              <a:rPr lang="en-US" sz="2400" b="1" dirty="0" smtClean="0"/>
              <a:t>Behavioral Content</a:t>
            </a:r>
          </a:p>
          <a:p>
            <a:r>
              <a:rPr lang="ar-SA" dirty="0" smtClean="0"/>
              <a:t> ويشير إلى المضمون الاجتماعي الذي تنطوي عليه أنماط السلوك الحركي: كالأفعال والحركات والإيماءات وتقسيمات الوجه......الخ</a:t>
            </a:r>
            <a:endParaRPr lang="en-US" dirty="0" smtClean="0"/>
          </a:p>
          <a:p>
            <a:endParaRPr lang="ar-SA"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sz="2400" b="1" dirty="0" smtClean="0"/>
              <a:t>الأساس الثالث:  النتاجات </a:t>
            </a:r>
            <a:r>
              <a:rPr lang="en-US" sz="2400" b="1" dirty="0" smtClean="0"/>
              <a:t>Products</a:t>
            </a:r>
            <a:endParaRPr lang="en-US" sz="2400" dirty="0" smtClean="0"/>
          </a:p>
          <a:p>
            <a:pPr algn="justLow"/>
            <a:r>
              <a:rPr lang="ar-SA" sz="2400" dirty="0" smtClean="0"/>
              <a:t>يمثل هذا البعد ما ينتجه التفاعل بين العمليات والمحتويات ويتضمن ستة أنواع من النتاجات هي: الوحدات والفئات والعلاقات والنظم والتحويلات والتضمينات:</a:t>
            </a:r>
            <a:endParaRPr lang="en-US" sz="2400" dirty="0" smtClean="0"/>
          </a:p>
          <a:p>
            <a:pPr algn="justLow"/>
            <a:r>
              <a:rPr lang="ar-SA" sz="2400" dirty="0" smtClean="0"/>
              <a:t>ويمكن فهم هذه النتاجات من خلال علاقتها ببعدي العمليات والمحتوى ونتيجة لتفاعل مكونات الأبعاد الثلاثية للعقل 5×6×4=120 قدرة عقلية منفصلة.</a:t>
            </a:r>
            <a:endParaRPr lang="en-US" sz="2400" dirty="0" smtClean="0"/>
          </a:p>
          <a:p>
            <a:endParaRPr lang="ar-SA"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400" b="1" dirty="0" smtClean="0"/>
              <a:t>ـ النموذج الرباعى العملياتى : عند فؤاد أبو حطب </a:t>
            </a:r>
            <a:endParaRPr lang="en-US" sz="2400" dirty="0" smtClean="0"/>
          </a:p>
          <a:p>
            <a:r>
              <a:rPr lang="ar-SA" sz="2400" b="1" dirty="0" smtClean="0"/>
              <a:t>ـ صاحب هذا النموذج :</a:t>
            </a:r>
            <a:endParaRPr lang="en-US" sz="2400" dirty="0" smtClean="0"/>
          </a:p>
          <a:p>
            <a:pPr algn="justLow"/>
            <a:r>
              <a:rPr lang="ar-SA" sz="2400" dirty="0" smtClean="0"/>
              <a:t> يعد صاحب هذا النموذج من أبرز علماء النفس التربوى فى العالم العربى , وله اسهاماته المتميزة وبصماته الواضحة على اتجاهات البحوث النفسية والتربوية فى مصر والعالم العربى , وبصفة خاصة فى مجال القدرات العقلية , وقد حاز مؤلفه " القدرات العقلية " على جائزة الدولة فى علم النفس عام (1974م ) .</a:t>
            </a:r>
            <a:endParaRPr lang="en-US" sz="2400" dirty="0" smtClean="0"/>
          </a:p>
          <a:p>
            <a:endParaRPr lang="ar-SA"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ــ </a:t>
            </a:r>
            <a:r>
              <a:rPr lang="ar-SA" sz="2400" b="1" dirty="0" smtClean="0"/>
              <a:t>فكرة النمــوذج :</a:t>
            </a:r>
            <a:endParaRPr lang="en-US" sz="2400" b="1" dirty="0" smtClean="0"/>
          </a:p>
          <a:p>
            <a:pPr algn="justLow"/>
            <a:r>
              <a:rPr lang="ar-SA" dirty="0" smtClean="0"/>
              <a:t> </a:t>
            </a:r>
            <a:r>
              <a:rPr lang="ar-SA" sz="2400" dirty="0" smtClean="0"/>
              <a:t>تقوم فكرة النموذج الرباعى العملياتى على الافتراضات الاتية : </a:t>
            </a:r>
            <a:endParaRPr lang="en-US" sz="2400" dirty="0" smtClean="0"/>
          </a:p>
          <a:p>
            <a:pPr algn="justLow"/>
            <a:r>
              <a:rPr lang="ar-SA" sz="2400" dirty="0" smtClean="0"/>
              <a:t>ــ تطوير فكرة التكوين الفرضى كتفسير لمعنى القدرة , من كونها مستنتجة من علاقات بين أساليب اداء او متغيرات تابعة , الى النظر الى القدرة بوصفها تكوينا فرضيا مشتقا من كل المتغيرات المستقلة والمتغيرات التابعة جميعا .</a:t>
            </a:r>
            <a:endParaRPr lang="en-US" sz="2400" dirty="0" smtClean="0"/>
          </a:p>
          <a:p>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500034" y="1500174"/>
            <a:ext cx="8229600" cy="4525963"/>
          </a:xfrm>
        </p:spPr>
        <p:txBody>
          <a:bodyPr>
            <a:normAutofit/>
          </a:bodyPr>
          <a:lstStyle/>
          <a:p>
            <a:pPr algn="justLow"/>
            <a:r>
              <a:rPr lang="ar-SA" sz="2400" b="1" dirty="0" smtClean="0"/>
              <a:t>3ـ التنظيم الهرمي للفروق الفردية:	</a:t>
            </a:r>
            <a:r>
              <a:rPr lang="ar-SA" dirty="0" smtClean="0"/>
              <a:t/>
            </a:r>
            <a:br>
              <a:rPr lang="ar-SA" dirty="0" smtClean="0"/>
            </a:br>
            <a:r>
              <a:rPr lang="ar-SA" sz="2600" dirty="0" smtClean="0"/>
              <a:t>تنتظم الخصائص علي شكل هرم حيث توجد في القمة الصفات العامة ويليها الصفات الأقل عمومية وفى قاعدة الهرم توجد الصفات الخاصة</a:t>
            </a:r>
          </a:p>
          <a:p>
            <a:pPr algn="justLow"/>
            <a:r>
              <a:rPr lang="ar-SA" sz="2200" b="1" dirty="0" smtClean="0"/>
              <a:t>4ـ توزيع الفروق الفردية:	</a:t>
            </a:r>
            <a:r>
              <a:rPr lang="ar-SA" dirty="0" smtClean="0"/>
              <a:t/>
            </a:r>
            <a:br>
              <a:rPr lang="ar-SA" dirty="0" smtClean="0"/>
            </a:br>
            <a:r>
              <a:rPr lang="ar-SA" sz="2400" dirty="0" smtClean="0"/>
              <a:t>تتوزع الفروق الفردية وفق المنحني ألاعتدالي وهو منحني متماثل الطرفين يتراوح مدي المنحني ألاعتدالي بين +3 وذلك في الصفات النفسية</a:t>
            </a:r>
          </a:p>
          <a:p>
            <a:pPr algn="justLow">
              <a:buNone/>
            </a:pPr>
            <a:r>
              <a:rPr lang="ar-SA" b="1" dirty="0" smtClean="0"/>
              <a:t/>
            </a:r>
            <a:br>
              <a:rPr lang="ar-SA" b="1" dirty="0" smtClean="0"/>
            </a:br>
            <a:r>
              <a:rPr lang="ar-SA" sz="2400" b="1" dirty="0" smtClean="0"/>
              <a:t>العوامل التي تؤثر في شكل المنحني ألاعتدالي:	</a:t>
            </a:r>
            <a:r>
              <a:rPr lang="ar-SA" sz="2400" dirty="0" smtClean="0"/>
              <a:t/>
            </a:r>
            <a:br>
              <a:rPr lang="ar-SA" sz="2400" dirty="0" smtClean="0"/>
            </a:br>
            <a:r>
              <a:rPr lang="ar-SA" sz="2400" dirty="0" smtClean="0"/>
              <a:t>1) طبيعة العينة: العينة المقصودة لا تعطي المنحني ألاعتدالي بل تؤدي إلي أن يكون المنحني ملتو التواء </a:t>
            </a:r>
            <a:endParaRPr lang="ar-SA" sz="24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a:bodyPr>
          <a:lstStyle/>
          <a:p>
            <a:pPr algn="justLow"/>
            <a:r>
              <a:rPr lang="ar-SA" sz="2400" dirty="0" smtClean="0"/>
              <a:t>يرى " فؤاد أبو حطب " ان الموقف المشكل الذى يستثير السلوك المعرفى عند الفرد قد ينشأ من نقص " المعلومات " أو " المتغيرات المستقلة " أو " متغيرات التحكم "  </a:t>
            </a:r>
            <a:r>
              <a:rPr lang="en-US" sz="2400" dirty="0" smtClean="0"/>
              <a:t>Control variables</a:t>
            </a:r>
            <a:r>
              <a:rPr lang="ar-SA" sz="2400" dirty="0" smtClean="0"/>
              <a:t>ثم يصل المفحوص الى السلوك النهائى أو الاستجابة أو المخرجات التى تسمى " الحل " أو " المتغيرات التابعة " أو " متغيرات التنفيذ" </a:t>
            </a:r>
            <a:r>
              <a:rPr lang="en-US" sz="2400" dirty="0" smtClean="0"/>
              <a:t>Execution variables </a:t>
            </a:r>
            <a:endParaRPr lang="ar-SA" sz="2400" dirty="0" smtClean="0"/>
          </a:p>
          <a:p>
            <a:pPr algn="justLow"/>
            <a:endParaRPr lang="en-US" sz="2400" dirty="0" smtClean="0"/>
          </a:p>
          <a:p>
            <a:pPr algn="justLow"/>
            <a:r>
              <a:rPr lang="ar-SA" sz="2400" dirty="0" smtClean="0"/>
              <a:t> ويذكر " فؤاد أبو حطب " ان الامر لايقتصر على متغيرات التحكم ومتغيرات التنفيذ فقط , فهناك متغيرات احكام ما قبل التحكم</a:t>
            </a:r>
            <a:r>
              <a:rPr lang="en-US" sz="2400" dirty="0" smtClean="0"/>
              <a:t>Pre – Control variables </a:t>
            </a:r>
            <a:r>
              <a:rPr lang="ar-SA" sz="2400" dirty="0" smtClean="0"/>
              <a:t> التى تحدد لنا النموذج الفرعى للعمليات المعرفية الكبرى , وهناك أيضا متغيرات احكام ما بعد التنفيذ</a:t>
            </a:r>
            <a:r>
              <a:rPr lang="en-US" sz="2400" dirty="0" smtClean="0"/>
              <a:t>Post – execution variables</a:t>
            </a:r>
            <a:r>
              <a:rPr lang="ar-SA" sz="2400" dirty="0" smtClean="0"/>
              <a:t> والتى تعد تقويما للاداء </a:t>
            </a:r>
            <a:endParaRPr lang="ar-SA" sz="24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 name="جدول 46"/>
          <p:cNvGraphicFramePr>
            <a:graphicFrameLocks noGrp="1"/>
          </p:cNvGraphicFramePr>
          <p:nvPr/>
        </p:nvGraphicFramePr>
        <p:xfrm>
          <a:off x="2357422" y="1142984"/>
          <a:ext cx="5572164" cy="4357718"/>
        </p:xfrm>
        <a:graphic>
          <a:graphicData uri="http://schemas.openxmlformats.org/drawingml/2006/table">
            <a:tbl>
              <a:tblPr rtl="1"/>
              <a:tblGrid>
                <a:gridCol w="5572164"/>
              </a:tblGrid>
              <a:tr h="4357718">
                <a:tc>
                  <a:txBody>
                    <a:bodyPr/>
                    <a:lstStyle/>
                    <a:p>
                      <a:pPr algn="justLow" rtl="1">
                        <a:spcAft>
                          <a:spcPts val="0"/>
                        </a:spcAft>
                      </a:pPr>
                      <a:r>
                        <a:rPr lang="ar-SA" sz="1600" dirty="0">
                          <a:latin typeface="Arial"/>
                          <a:ea typeface="Times New Roman"/>
                          <a:cs typeface="Arial"/>
                        </a:rPr>
                        <a:t>     </a:t>
                      </a:r>
                      <a:endParaRPr lang="en-US" sz="1200" dirty="0">
                        <a:latin typeface="Times New Roman"/>
                        <a:ea typeface="Times New Roman"/>
                        <a:cs typeface="Arial"/>
                      </a:endParaRPr>
                    </a:p>
                    <a:p>
                      <a:pPr algn="ctr" rtl="1">
                        <a:spcAft>
                          <a:spcPts val="0"/>
                        </a:spcAft>
                      </a:pPr>
                      <a:r>
                        <a:rPr lang="ar-SA" sz="1600" dirty="0" smtClean="0">
                          <a:latin typeface="Arial"/>
                          <a:ea typeface="Times New Roman"/>
                          <a:cs typeface="Arial"/>
                        </a:rPr>
                        <a:t>     </a:t>
                      </a:r>
                      <a:endParaRPr lang="en-US" sz="1200" dirty="0">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1" name="مستطيل 60"/>
          <p:cNvSpPr/>
          <p:nvPr/>
        </p:nvSpPr>
        <p:spPr>
          <a:xfrm>
            <a:off x="4143372" y="1357298"/>
            <a:ext cx="2000264" cy="714380"/>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dirty="0" smtClean="0">
                <a:latin typeface="Arial"/>
                <a:ea typeface="Times New Roman"/>
              </a:rPr>
              <a:t>متغيرات الاحكام القبلية </a:t>
            </a:r>
            <a:endParaRPr lang="ar-SA" dirty="0"/>
          </a:p>
        </p:txBody>
      </p:sp>
      <p:sp>
        <p:nvSpPr>
          <p:cNvPr id="1105" name="AutoShape 81"/>
          <p:cNvSpPr>
            <a:spLocks noChangeArrowheads="1"/>
          </p:cNvSpPr>
          <p:nvPr/>
        </p:nvSpPr>
        <p:spPr bwMode="auto">
          <a:xfrm>
            <a:off x="3643306" y="4429132"/>
            <a:ext cx="3071834" cy="533401"/>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SA" sz="1400" b="0"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ar-SA" sz="14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متغيرات  النموذج الفرعى</a:t>
            </a: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07" name="AutoShape 83"/>
          <p:cNvSpPr>
            <a:spLocks noChangeArrowheads="1"/>
          </p:cNvSpPr>
          <p:nvPr/>
        </p:nvSpPr>
        <p:spPr bwMode="auto">
          <a:xfrm>
            <a:off x="6357950" y="3571876"/>
            <a:ext cx="860425" cy="523875"/>
          </a:xfrm>
          <a:prstGeom prst="roundRect">
            <a:avLst>
              <a:gd name="adj" fmla="val 16667"/>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smtClean="0">
                <a:ln>
                  <a:noFill/>
                </a:ln>
                <a:solidFill>
                  <a:schemeClr val="tx1"/>
                </a:solidFill>
                <a:effectLst/>
                <a:latin typeface="Arial" pitchFamily="34" charset="0"/>
                <a:ea typeface="Arial" pitchFamily="34" charset="0"/>
                <a:cs typeface="Arial" pitchFamily="34" charset="0"/>
              </a:rPr>
              <a:t>استراتيجيات</a:t>
            </a: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1108" name="AutoShape 84"/>
          <p:cNvSpPr>
            <a:spLocks noChangeArrowheads="1"/>
          </p:cNvSpPr>
          <p:nvPr/>
        </p:nvSpPr>
        <p:spPr bwMode="auto">
          <a:xfrm>
            <a:off x="4786314" y="3571876"/>
            <a:ext cx="849312" cy="571504"/>
          </a:xfrm>
          <a:prstGeom prst="roundRect">
            <a:avLst>
              <a:gd name="adj" fmla="val 16667"/>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dirty="0" smtClean="0">
                <a:ln>
                  <a:noFill/>
                </a:ln>
                <a:solidFill>
                  <a:schemeClr val="tx1"/>
                </a:solidFill>
                <a:effectLst/>
                <a:latin typeface="Arial" pitchFamily="34" charset="0"/>
                <a:ea typeface="Arial" pitchFamily="34" charset="0"/>
                <a:cs typeface="Arial" pitchFamily="34" charset="0"/>
              </a:rPr>
              <a:t>   مهارات</a:t>
            </a: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09" name="AutoShape 85"/>
          <p:cNvSpPr>
            <a:spLocks noChangeArrowheads="1"/>
          </p:cNvSpPr>
          <p:nvPr/>
        </p:nvSpPr>
        <p:spPr bwMode="auto">
          <a:xfrm>
            <a:off x="3071802" y="3571876"/>
            <a:ext cx="857256" cy="500066"/>
          </a:xfrm>
          <a:prstGeom prst="roundRect">
            <a:avLst>
              <a:gd name="adj" fmla="val 16667"/>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dirty="0" smtClean="0">
                <a:ln>
                  <a:noFill/>
                </a:ln>
                <a:solidFill>
                  <a:schemeClr val="tx1"/>
                </a:solidFill>
                <a:effectLst/>
                <a:latin typeface="Arial" pitchFamily="34" charset="0"/>
                <a:ea typeface="Arial" pitchFamily="34" charset="0"/>
                <a:cs typeface="Arial" pitchFamily="34" charset="0"/>
              </a:rPr>
              <a:t>كفاءة ذاكرة</a:t>
            </a: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10" name="AutoShape 86"/>
          <p:cNvSpPr>
            <a:spLocks noChangeArrowheads="1"/>
          </p:cNvSpPr>
          <p:nvPr/>
        </p:nvSpPr>
        <p:spPr bwMode="auto">
          <a:xfrm>
            <a:off x="6357950" y="2500306"/>
            <a:ext cx="857256" cy="500066"/>
          </a:xfrm>
          <a:prstGeom prst="roundRect">
            <a:avLst>
              <a:gd name="adj" fmla="val 16667"/>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dirty="0" smtClean="0">
                <a:ln>
                  <a:noFill/>
                </a:ln>
                <a:solidFill>
                  <a:schemeClr val="tx1"/>
                </a:solidFill>
                <a:effectLst/>
                <a:latin typeface="Arial" pitchFamily="34" charset="0"/>
                <a:ea typeface="Arial" pitchFamily="34" charset="0"/>
                <a:cs typeface="Arial" pitchFamily="34" charset="0"/>
              </a:rPr>
              <a:t>جدة</a:t>
            </a: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11" name="AutoShape 87"/>
          <p:cNvSpPr>
            <a:spLocks noChangeArrowheads="1"/>
          </p:cNvSpPr>
          <p:nvPr/>
        </p:nvSpPr>
        <p:spPr bwMode="auto">
          <a:xfrm>
            <a:off x="4786314" y="2571744"/>
            <a:ext cx="857256" cy="455613"/>
          </a:xfrm>
          <a:prstGeom prst="roundRect">
            <a:avLst>
              <a:gd name="adj" fmla="val 16667"/>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dirty="0" smtClean="0">
                <a:ln>
                  <a:noFill/>
                </a:ln>
                <a:solidFill>
                  <a:schemeClr val="tx1"/>
                </a:solidFill>
                <a:effectLst/>
                <a:latin typeface="Arial" pitchFamily="34" charset="0"/>
                <a:ea typeface="Arial" pitchFamily="34" charset="0"/>
                <a:cs typeface="Arial" pitchFamily="34" charset="0"/>
              </a:rPr>
              <a:t>تكرار</a:t>
            </a: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12" name="AutoShape 88"/>
          <p:cNvSpPr>
            <a:spLocks noChangeArrowheads="1"/>
          </p:cNvSpPr>
          <p:nvPr/>
        </p:nvSpPr>
        <p:spPr bwMode="auto">
          <a:xfrm>
            <a:off x="2928926" y="2571744"/>
            <a:ext cx="857256" cy="500066"/>
          </a:xfrm>
          <a:prstGeom prst="roundRect">
            <a:avLst>
              <a:gd name="adj" fmla="val 16667"/>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1100" b="1" i="0" u="none" strike="noStrike" cap="none" normalizeH="0" baseline="0" dirty="0" smtClean="0">
                <a:ln>
                  <a:noFill/>
                </a:ln>
                <a:solidFill>
                  <a:schemeClr val="tx1"/>
                </a:solidFill>
                <a:effectLst/>
                <a:latin typeface="Arial" pitchFamily="34" charset="0"/>
                <a:ea typeface="Arial" pitchFamily="34" charset="0"/>
                <a:cs typeface="Arial" pitchFamily="34" charset="0"/>
              </a:rPr>
              <a:t>مألوفية</a:t>
            </a: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71" name="رابط كسهم مستقيم 70"/>
          <p:cNvCxnSpPr/>
          <p:nvPr/>
        </p:nvCxnSpPr>
        <p:spPr>
          <a:xfrm rot="16200000" flipH="1">
            <a:off x="6537337" y="3321050"/>
            <a:ext cx="500067" cy="15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رابط كسهم مستقيم 72"/>
          <p:cNvCxnSpPr>
            <a:stCxn id="1111" idx="2"/>
          </p:cNvCxnSpPr>
          <p:nvPr/>
        </p:nvCxnSpPr>
        <p:spPr>
          <a:xfrm rot="5400000">
            <a:off x="4937120" y="3294053"/>
            <a:ext cx="544519" cy="111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رابط كسهم مستقيم 74"/>
          <p:cNvCxnSpPr>
            <a:endCxn id="1109" idx="0"/>
          </p:cNvCxnSpPr>
          <p:nvPr/>
        </p:nvCxnSpPr>
        <p:spPr>
          <a:xfrm rot="16200000" flipH="1">
            <a:off x="3250397" y="3321843"/>
            <a:ext cx="428628"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رابط كسهم مستقيم 83"/>
          <p:cNvCxnSpPr>
            <a:endCxn id="1111" idx="0"/>
          </p:cNvCxnSpPr>
          <p:nvPr/>
        </p:nvCxnSpPr>
        <p:spPr>
          <a:xfrm rot="16200000" flipH="1">
            <a:off x="4929190" y="2285992"/>
            <a:ext cx="500066"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رابط كسهم مستقيم 86"/>
          <p:cNvCxnSpPr>
            <a:endCxn id="1110" idx="0"/>
          </p:cNvCxnSpPr>
          <p:nvPr/>
        </p:nvCxnSpPr>
        <p:spPr>
          <a:xfrm>
            <a:off x="5643570" y="2071678"/>
            <a:ext cx="1143008"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رابط كسهم مستقيم 88"/>
          <p:cNvCxnSpPr/>
          <p:nvPr/>
        </p:nvCxnSpPr>
        <p:spPr>
          <a:xfrm rot="10800000" flipV="1">
            <a:off x="3428992" y="2071678"/>
            <a:ext cx="92869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1" name="مستطيل 100"/>
          <p:cNvSpPr/>
          <p:nvPr/>
        </p:nvSpPr>
        <p:spPr>
          <a:xfrm>
            <a:off x="2928926" y="357166"/>
            <a:ext cx="4429156" cy="369332"/>
          </a:xfrm>
          <a:prstGeom prst="rect">
            <a:avLst/>
          </a:prstGeom>
        </p:spPr>
        <p:txBody>
          <a:bodyPr wrap="square">
            <a:spAutoFit/>
          </a:bodyPr>
          <a:lstStyle/>
          <a:p>
            <a:pPr algn="ctr"/>
            <a:r>
              <a:rPr lang="ar-SA" b="1" dirty="0" smtClean="0"/>
              <a:t>النموذج الرباعى العملياتى عند " فؤاد أبو حطب "</a:t>
            </a:r>
            <a:endParaRPr lang="ar-SA"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جدول 17"/>
          <p:cNvGraphicFramePr>
            <a:graphicFrameLocks noGrp="1"/>
          </p:cNvGraphicFramePr>
          <p:nvPr/>
        </p:nvGraphicFramePr>
        <p:xfrm>
          <a:off x="1928794" y="642918"/>
          <a:ext cx="5008114" cy="4500594"/>
        </p:xfrm>
        <a:graphic>
          <a:graphicData uri="http://schemas.openxmlformats.org/drawingml/2006/table">
            <a:tbl>
              <a:tblPr rtl="1"/>
              <a:tblGrid>
                <a:gridCol w="1691114"/>
                <a:gridCol w="1777454"/>
                <a:gridCol w="1539546"/>
              </a:tblGrid>
              <a:tr h="416889">
                <a:tc>
                  <a:txBody>
                    <a:bodyPr/>
                    <a:lstStyle/>
                    <a:p>
                      <a:pPr algn="r" rtl="1">
                        <a:spcAft>
                          <a:spcPts val="0"/>
                        </a:spcAft>
                      </a:pPr>
                      <a:endParaRPr lang="en-US" sz="1200" dirty="0">
                        <a:latin typeface="Times New Roman"/>
                        <a:ea typeface="Times New Roman"/>
                        <a:cs typeface="Arial"/>
                      </a:endParaRPr>
                    </a:p>
                    <a:p>
                      <a:pPr algn="r" rtl="1">
                        <a:spcAft>
                          <a:spcPts val="0"/>
                        </a:spcAft>
                      </a:pPr>
                      <a:r>
                        <a:rPr lang="ar-SA" sz="1100" b="1" dirty="0">
                          <a:latin typeface="Times New Roman"/>
                          <a:ea typeface="Times New Roman"/>
                          <a:cs typeface="Arial"/>
                        </a:rPr>
                        <a:t>متفيرات المعلومات  ( التحكم )</a:t>
                      </a:r>
                      <a:r>
                        <a:rPr lang="ar-SA" sz="1100" dirty="0">
                          <a:latin typeface="Times New Roman"/>
                          <a:ea typeface="Times New Roman"/>
                          <a:cs typeface="Arial"/>
                        </a:rPr>
                        <a:t> </a:t>
                      </a:r>
                      <a:endParaRPr lang="en-US" sz="1200" dirty="0">
                        <a:latin typeface="Times New Roman"/>
                        <a:ea typeface="Times New Roman"/>
                        <a:cs typeface="Arial"/>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cs typeface="Arial"/>
                      </a:endParaRPr>
                    </a:p>
                    <a:p>
                      <a:pPr algn="r" rtl="1">
                        <a:spcAft>
                          <a:spcPts val="0"/>
                        </a:spcAft>
                      </a:pPr>
                      <a:r>
                        <a:rPr lang="ar-SA" sz="1100" dirty="0">
                          <a:latin typeface="Times New Roman"/>
                          <a:ea typeface="Times New Roman"/>
                          <a:cs typeface="Arial"/>
                        </a:rPr>
                        <a:t>  </a:t>
                      </a:r>
                      <a:r>
                        <a:rPr lang="ar-SA" sz="1100" b="1" dirty="0">
                          <a:latin typeface="Times New Roman"/>
                          <a:ea typeface="Times New Roman"/>
                          <a:cs typeface="Arial"/>
                        </a:rPr>
                        <a:t>متغيرات الاستجابة ( التنفيذ) </a:t>
                      </a:r>
                      <a:endParaRPr lang="en-US" sz="1200" dirty="0">
                        <a:latin typeface="Times New Roman"/>
                        <a:ea typeface="Times New Roman"/>
                        <a:cs typeface="Arial"/>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cs typeface="Arial"/>
                      </a:endParaRPr>
                    </a:p>
                    <a:p>
                      <a:pPr algn="r" rtl="1">
                        <a:spcAft>
                          <a:spcPts val="0"/>
                        </a:spcAft>
                      </a:pPr>
                      <a:r>
                        <a:rPr lang="ar-SA" sz="1100" dirty="0">
                          <a:latin typeface="Times New Roman"/>
                          <a:ea typeface="Times New Roman"/>
                          <a:cs typeface="Arial"/>
                        </a:rPr>
                        <a:t>   </a:t>
                      </a:r>
                      <a:r>
                        <a:rPr lang="ar-SA" sz="1100" b="1" dirty="0">
                          <a:latin typeface="Times New Roman"/>
                          <a:ea typeface="Times New Roman"/>
                          <a:cs typeface="Arial"/>
                        </a:rPr>
                        <a:t>متغيرات الاحكام البعدية </a:t>
                      </a:r>
                      <a:endParaRPr lang="en-US" sz="1200" dirty="0">
                        <a:latin typeface="Times New Roman"/>
                        <a:ea typeface="Times New Roman"/>
                        <a:cs typeface="Arial"/>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3705">
                <a:tc>
                  <a:txBody>
                    <a:bodyPr/>
                    <a:lstStyle/>
                    <a:p>
                      <a:pPr algn="r" rtl="1">
                        <a:spcAft>
                          <a:spcPts val="0"/>
                        </a:spcAft>
                      </a:pPr>
                      <a:endParaRPr lang="ar-SA" sz="1100" dirty="0">
                        <a:latin typeface="Times New Roman"/>
                        <a:ea typeface="Times New Roman"/>
                        <a:cs typeface="Arial"/>
                      </a:endParaRPr>
                    </a:p>
                    <a:p>
                      <a:pPr algn="r" rtl="1">
                        <a:spcAft>
                          <a:spcPts val="0"/>
                        </a:spcAft>
                      </a:pPr>
                      <a:r>
                        <a:rPr lang="ar-SA" sz="1100" b="1" dirty="0">
                          <a:latin typeface="Times New Roman"/>
                          <a:ea typeface="Times New Roman"/>
                          <a:cs typeface="Arial"/>
                        </a:rPr>
                        <a:t>1ـ نوع المعلومات </a:t>
                      </a:r>
                      <a:r>
                        <a:rPr lang="ar-SA" sz="1400" b="1" dirty="0">
                          <a:latin typeface="Times New Roman"/>
                          <a:ea typeface="Times New Roman"/>
                          <a:cs typeface="Arial"/>
                        </a:rPr>
                        <a:t>:</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أ ـ معلومات موضوعية .</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بـ ـ معلومات اجتماعية .</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جـ ـ معلومات شخصية .</a:t>
                      </a:r>
                      <a:endParaRPr lang="en-US" sz="1200" dirty="0">
                        <a:latin typeface="Times New Roman"/>
                        <a:ea typeface="Times New Roman"/>
                        <a:cs typeface="Arial"/>
                      </a:endParaRPr>
                    </a:p>
                    <a:p>
                      <a:pPr algn="r" rtl="1">
                        <a:spcAft>
                          <a:spcPts val="0"/>
                        </a:spcAft>
                      </a:pPr>
                      <a:r>
                        <a:rPr lang="ar-SA" sz="1400" b="1" dirty="0">
                          <a:latin typeface="Times New Roman"/>
                          <a:ea typeface="Times New Roman"/>
                          <a:cs typeface="Arial"/>
                        </a:rPr>
                        <a:t>2ـ مستوى المعلومات :</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 أ-وحدات   </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 ب-فئات </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ج –علاقات</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 د- منظومات</a:t>
                      </a:r>
                      <a:endParaRPr lang="en-US" sz="1200" dirty="0">
                        <a:latin typeface="Times New Roman"/>
                        <a:ea typeface="Times New Roman"/>
                        <a:cs typeface="Arial"/>
                      </a:endParaRPr>
                    </a:p>
                    <a:p>
                      <a:pPr algn="r" rtl="1">
                        <a:spcAft>
                          <a:spcPts val="0"/>
                        </a:spcAft>
                      </a:pPr>
                      <a:r>
                        <a:rPr lang="ar-SA" sz="1400" b="1" dirty="0">
                          <a:latin typeface="Times New Roman"/>
                          <a:ea typeface="Times New Roman"/>
                          <a:cs typeface="Arial"/>
                        </a:rPr>
                        <a:t>3ـ طريقة العرض :</a:t>
                      </a:r>
                      <a:endParaRPr lang="en-US" sz="1200" dirty="0">
                        <a:latin typeface="Times New Roman"/>
                        <a:ea typeface="Times New Roman"/>
                        <a:cs typeface="Arial"/>
                      </a:endParaRPr>
                    </a:p>
                    <a:p>
                      <a:pPr marL="342900" lvl="0" indent="-342900" algn="r" rtl="1">
                        <a:spcAft>
                          <a:spcPts val="0"/>
                        </a:spcAft>
                        <a:buFont typeface="+mj-cs"/>
                        <a:buAutoNum type="arabic1Minus"/>
                      </a:pPr>
                      <a:r>
                        <a:rPr lang="ar-SA" sz="1400" dirty="0">
                          <a:latin typeface="Times New Roman"/>
                          <a:ea typeface="Times New Roman"/>
                          <a:cs typeface="Arial"/>
                        </a:rPr>
                        <a:t>تكيفى </a:t>
                      </a:r>
                      <a:endParaRPr lang="ar-SA" sz="1200" dirty="0" smtClean="0">
                        <a:latin typeface="Times New Roman"/>
                        <a:ea typeface="Times New Roman"/>
                        <a:cs typeface="Arial"/>
                      </a:endParaRPr>
                    </a:p>
                    <a:p>
                      <a:pPr marL="342900" lvl="0" indent="-342900" algn="r" rtl="1">
                        <a:spcAft>
                          <a:spcPts val="0"/>
                        </a:spcAft>
                        <a:buFont typeface="+mj-cs"/>
                        <a:buNone/>
                      </a:pPr>
                      <a:r>
                        <a:rPr lang="ar-SA" sz="1400" dirty="0" smtClean="0">
                          <a:latin typeface="Times New Roman"/>
                          <a:ea typeface="Times New Roman"/>
                          <a:cs typeface="Arial"/>
                        </a:rPr>
                        <a:t>ب- </a:t>
                      </a:r>
                      <a:r>
                        <a:rPr lang="ar-SA" sz="1400" dirty="0">
                          <a:latin typeface="Times New Roman"/>
                          <a:ea typeface="Times New Roman"/>
                          <a:cs typeface="Arial"/>
                        </a:rPr>
                        <a:t>تلقائى</a:t>
                      </a:r>
                      <a:endParaRPr lang="en-US" sz="1200" dirty="0">
                        <a:latin typeface="Times New Roman"/>
                        <a:ea typeface="Times New Roman"/>
                        <a:cs typeface="Arial"/>
                      </a:endParaRPr>
                    </a:p>
                    <a:p>
                      <a:pPr algn="r" rtl="1">
                        <a:spcAft>
                          <a:spcPts val="0"/>
                        </a:spcAft>
                      </a:pPr>
                      <a:r>
                        <a:rPr lang="ar-SA" sz="1400" b="1" dirty="0">
                          <a:latin typeface="Times New Roman"/>
                          <a:ea typeface="Times New Roman"/>
                          <a:cs typeface="Arial"/>
                        </a:rPr>
                        <a:t>4ـ مقدار المعلومات :</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 أ – الطلب.</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ب ـ العرض </a:t>
                      </a:r>
                      <a:endParaRPr lang="en-US" sz="1200" dirty="0">
                        <a:latin typeface="Times New Roman"/>
                        <a:ea typeface="Times New Roman"/>
                        <a:cs typeface="Arial"/>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cs typeface="Arial"/>
                      </a:endParaRPr>
                    </a:p>
                    <a:p>
                      <a:pPr algn="r" rtl="1">
                        <a:spcAft>
                          <a:spcPts val="0"/>
                        </a:spcAft>
                      </a:pPr>
                      <a:r>
                        <a:rPr lang="ar-SA" sz="1100" b="1" dirty="0">
                          <a:latin typeface="Times New Roman"/>
                          <a:ea typeface="Times New Roman"/>
                          <a:cs typeface="Arial"/>
                        </a:rPr>
                        <a:t>1ـ </a:t>
                      </a:r>
                      <a:r>
                        <a:rPr lang="ar-SA" sz="1400" b="1" dirty="0">
                          <a:latin typeface="Times New Roman"/>
                          <a:ea typeface="Times New Roman"/>
                          <a:cs typeface="Arial"/>
                        </a:rPr>
                        <a:t> طريقة التعبير : </a:t>
                      </a:r>
                      <a:endParaRPr lang="en-US" sz="1200" dirty="0">
                        <a:latin typeface="Times New Roman"/>
                        <a:ea typeface="Times New Roman"/>
                        <a:cs typeface="Arial"/>
                      </a:endParaRPr>
                    </a:p>
                    <a:p>
                      <a:pPr marL="342900" lvl="0" indent="-342900" algn="r" rtl="1">
                        <a:spcAft>
                          <a:spcPts val="0"/>
                        </a:spcAft>
                        <a:buFont typeface="+mj-cs"/>
                        <a:buAutoNum type="arabic1Minus"/>
                      </a:pPr>
                      <a:r>
                        <a:rPr lang="ar-SA" sz="1400" dirty="0">
                          <a:latin typeface="Times New Roman"/>
                          <a:ea typeface="Times New Roman"/>
                          <a:cs typeface="Arial"/>
                        </a:rPr>
                        <a:t>حركى  </a:t>
                      </a:r>
                      <a:endParaRPr lang="ar-SA" sz="1400" dirty="0" smtClean="0">
                        <a:latin typeface="Times New Roman"/>
                        <a:ea typeface="Times New Roman"/>
                        <a:cs typeface="Arial"/>
                      </a:endParaRPr>
                    </a:p>
                    <a:p>
                      <a:pPr marL="342900" lvl="0" indent="-342900" algn="r" rtl="1">
                        <a:spcAft>
                          <a:spcPts val="0"/>
                        </a:spcAft>
                        <a:buFont typeface="+mj-cs"/>
                        <a:buNone/>
                      </a:pPr>
                      <a:r>
                        <a:rPr lang="ar-SA" sz="1400" dirty="0" smtClean="0">
                          <a:latin typeface="Times New Roman"/>
                          <a:ea typeface="Times New Roman"/>
                          <a:cs typeface="Arial"/>
                        </a:rPr>
                        <a:t>ب- </a:t>
                      </a:r>
                      <a:r>
                        <a:rPr lang="ar-SA" sz="1400" dirty="0">
                          <a:latin typeface="Times New Roman"/>
                          <a:ea typeface="Times New Roman"/>
                          <a:cs typeface="Arial"/>
                        </a:rPr>
                        <a:t>لفظى .</a:t>
                      </a:r>
                      <a:endParaRPr lang="en-US" sz="1200" dirty="0">
                        <a:latin typeface="Times New Roman"/>
                        <a:ea typeface="Times New Roman"/>
                        <a:cs typeface="Arial"/>
                      </a:endParaRPr>
                    </a:p>
                    <a:p>
                      <a:pPr marL="47625" algn="r" rtl="1">
                        <a:spcAft>
                          <a:spcPts val="0"/>
                        </a:spcAft>
                      </a:pPr>
                      <a:r>
                        <a:rPr lang="ar-SA" sz="1400" dirty="0">
                          <a:latin typeface="Times New Roman"/>
                          <a:ea typeface="Times New Roman"/>
                          <a:cs typeface="Arial"/>
                        </a:rPr>
                        <a:t>ج- فسيولوجى .</a:t>
                      </a:r>
                      <a:endParaRPr lang="en-US" sz="1200" dirty="0">
                        <a:latin typeface="Times New Roman"/>
                        <a:ea typeface="Times New Roman"/>
                        <a:cs typeface="Arial"/>
                      </a:endParaRPr>
                    </a:p>
                    <a:p>
                      <a:pPr marL="47625" algn="r" rtl="1">
                        <a:spcAft>
                          <a:spcPts val="0"/>
                        </a:spcAft>
                      </a:pPr>
                      <a:r>
                        <a:rPr lang="ar-SA" sz="1400" b="1" dirty="0">
                          <a:latin typeface="Times New Roman"/>
                          <a:ea typeface="Times New Roman"/>
                          <a:cs typeface="Arial"/>
                        </a:rPr>
                        <a:t>2ـ نوع الحل : </a:t>
                      </a:r>
                      <a:endParaRPr lang="en-US" sz="1200" dirty="0">
                        <a:latin typeface="Times New Roman"/>
                        <a:ea typeface="Times New Roman"/>
                        <a:cs typeface="Arial"/>
                      </a:endParaRPr>
                    </a:p>
                    <a:p>
                      <a:pPr marL="342900" lvl="0" indent="-342900" algn="r" rtl="1">
                        <a:spcAft>
                          <a:spcPts val="0"/>
                        </a:spcAft>
                        <a:buFont typeface="+mj-cs"/>
                        <a:buAutoNum type="arabic1Minus"/>
                      </a:pPr>
                      <a:r>
                        <a:rPr lang="ar-SA" sz="1400" dirty="0">
                          <a:latin typeface="Times New Roman"/>
                          <a:ea typeface="Times New Roman"/>
                          <a:cs typeface="Arial"/>
                        </a:rPr>
                        <a:t>انتقائى </a:t>
                      </a:r>
                      <a:endParaRPr lang="en-US" sz="1200" dirty="0">
                        <a:latin typeface="Times New Roman"/>
                        <a:ea typeface="Times New Roman"/>
                        <a:cs typeface="Arial"/>
                      </a:endParaRPr>
                    </a:p>
                    <a:p>
                      <a:pPr marL="342900" lvl="0" indent="-342900" algn="r" rtl="1">
                        <a:spcAft>
                          <a:spcPts val="0"/>
                        </a:spcAft>
                        <a:buFont typeface="+mj-cs"/>
                        <a:buAutoNum type="arabic1Minus"/>
                      </a:pPr>
                      <a:r>
                        <a:rPr lang="ar-SA" sz="1400" dirty="0">
                          <a:latin typeface="Times New Roman"/>
                          <a:ea typeface="Times New Roman"/>
                          <a:cs typeface="Arial"/>
                        </a:rPr>
                        <a:t>انتاجى .</a:t>
                      </a:r>
                      <a:endParaRPr lang="en-US" sz="1200" dirty="0">
                        <a:latin typeface="Times New Roman"/>
                        <a:ea typeface="Times New Roman"/>
                        <a:cs typeface="Arial"/>
                      </a:endParaRPr>
                    </a:p>
                    <a:p>
                      <a:pPr algn="r" rtl="1">
                        <a:spcAft>
                          <a:spcPts val="0"/>
                        </a:spcAft>
                      </a:pPr>
                      <a:r>
                        <a:rPr lang="en-US" sz="1400" dirty="0">
                          <a:latin typeface="Times New Roman"/>
                          <a:ea typeface="Times New Roman"/>
                          <a:cs typeface="Arial"/>
                        </a:rPr>
                        <a:t> </a:t>
                      </a:r>
                      <a:r>
                        <a:rPr lang="ar-SA" sz="1400" b="1" dirty="0">
                          <a:latin typeface="Times New Roman"/>
                          <a:ea typeface="Times New Roman"/>
                          <a:cs typeface="Arial"/>
                        </a:rPr>
                        <a:t>3ـ اسلوب الحل :</a:t>
                      </a:r>
                      <a:endParaRPr lang="en-US" sz="1200" dirty="0">
                        <a:latin typeface="Times New Roman"/>
                        <a:ea typeface="Times New Roman"/>
                        <a:cs typeface="Arial"/>
                      </a:endParaRPr>
                    </a:p>
                    <a:p>
                      <a:pPr marL="342900" lvl="0" indent="-342900" algn="r" rtl="1">
                        <a:spcAft>
                          <a:spcPts val="0"/>
                        </a:spcAft>
                        <a:buFont typeface="+mj-cs"/>
                        <a:buAutoNum type="arabic1Minus"/>
                      </a:pPr>
                      <a:r>
                        <a:rPr lang="ar-SA" sz="1400" dirty="0">
                          <a:latin typeface="Times New Roman"/>
                          <a:ea typeface="Times New Roman"/>
                          <a:cs typeface="Arial"/>
                        </a:rPr>
                        <a:t>مطلق مقابل نسبى .</a:t>
                      </a:r>
                      <a:endParaRPr lang="en-US" sz="1200" dirty="0">
                        <a:latin typeface="Times New Roman"/>
                        <a:ea typeface="Times New Roman"/>
                        <a:cs typeface="Arial"/>
                      </a:endParaRPr>
                    </a:p>
                    <a:p>
                      <a:pPr marL="342900" lvl="0" indent="-342900" algn="r" rtl="1">
                        <a:spcAft>
                          <a:spcPts val="0"/>
                        </a:spcAft>
                        <a:buFont typeface="+mj-cs"/>
                        <a:buAutoNum type="arabic1Minus"/>
                      </a:pPr>
                      <a:r>
                        <a:rPr lang="ar-SA" sz="1400" dirty="0">
                          <a:latin typeface="Times New Roman"/>
                          <a:ea typeface="Times New Roman"/>
                          <a:cs typeface="Arial"/>
                        </a:rPr>
                        <a:t>تقاربى مقابل تباعدى .</a:t>
                      </a:r>
                      <a:endParaRPr lang="en-US" sz="1200" dirty="0">
                        <a:latin typeface="Times New Roman"/>
                        <a:ea typeface="Times New Roman"/>
                        <a:cs typeface="Arial"/>
                      </a:endParaRPr>
                    </a:p>
                    <a:p>
                      <a:pPr algn="r" rtl="1">
                        <a:spcAft>
                          <a:spcPts val="0"/>
                        </a:spcAft>
                      </a:pPr>
                      <a:r>
                        <a:rPr lang="en-US" sz="1400" dirty="0">
                          <a:latin typeface="Times New Roman"/>
                          <a:ea typeface="Times New Roman"/>
                          <a:cs typeface="Arial"/>
                        </a:rPr>
                        <a:t> </a:t>
                      </a:r>
                      <a:r>
                        <a:rPr lang="ar-SA" sz="1400" b="1" dirty="0">
                          <a:latin typeface="Times New Roman"/>
                          <a:ea typeface="Times New Roman"/>
                          <a:cs typeface="Arial"/>
                        </a:rPr>
                        <a:t>4ـ البارامترات المقيسة :</a:t>
                      </a:r>
                      <a:endParaRPr lang="en-US" sz="1200" dirty="0">
                        <a:latin typeface="Times New Roman"/>
                        <a:ea typeface="Times New Roman"/>
                        <a:cs typeface="Arial"/>
                      </a:endParaRPr>
                    </a:p>
                    <a:p>
                      <a:pPr marL="342900" lvl="0" indent="-342900" algn="r" rtl="1">
                        <a:spcAft>
                          <a:spcPts val="0"/>
                        </a:spcAft>
                        <a:buFont typeface="+mj-cs"/>
                        <a:buAutoNum type="arabic1Minus"/>
                      </a:pPr>
                      <a:r>
                        <a:rPr lang="ar-SA" sz="1400" dirty="0">
                          <a:latin typeface="Times New Roman"/>
                          <a:ea typeface="Times New Roman"/>
                          <a:cs typeface="Arial"/>
                        </a:rPr>
                        <a:t>اسرعة أو المعدل </a:t>
                      </a:r>
                      <a:endParaRPr lang="en-US" sz="1200" dirty="0">
                        <a:latin typeface="Times New Roman"/>
                        <a:ea typeface="Times New Roman"/>
                        <a:cs typeface="Arial"/>
                      </a:endParaRPr>
                    </a:p>
                    <a:p>
                      <a:pPr marL="342900" lvl="0" indent="-342900" algn="r" rtl="1">
                        <a:spcAft>
                          <a:spcPts val="0"/>
                        </a:spcAft>
                        <a:buFont typeface="+mj-cs"/>
                        <a:buAutoNum type="arabic1Minus"/>
                      </a:pPr>
                      <a:r>
                        <a:rPr lang="ar-SA" sz="1400" dirty="0">
                          <a:latin typeface="Times New Roman"/>
                          <a:ea typeface="Times New Roman"/>
                          <a:cs typeface="Arial"/>
                        </a:rPr>
                        <a:t>الكمون </a:t>
                      </a:r>
                      <a:r>
                        <a:rPr lang="ar-SA" sz="1400" dirty="0" smtClean="0">
                          <a:latin typeface="Times New Roman"/>
                          <a:ea typeface="Times New Roman"/>
                          <a:cs typeface="Arial"/>
                        </a:rPr>
                        <a:t>.</a:t>
                      </a:r>
                      <a:endParaRPr lang="ar-SA" sz="1200" dirty="0" smtClean="0">
                        <a:latin typeface="Times New Roman"/>
                        <a:ea typeface="Times New Roman"/>
                        <a:cs typeface="Arial"/>
                      </a:endParaRPr>
                    </a:p>
                    <a:p>
                      <a:pPr marL="342900" lvl="0" indent="-342900" algn="r" rtl="1">
                        <a:spcAft>
                          <a:spcPts val="0"/>
                        </a:spcAft>
                        <a:buFont typeface="+mj-cs"/>
                        <a:buNone/>
                      </a:pPr>
                      <a:r>
                        <a:rPr lang="ar-SA" sz="1400" dirty="0" smtClean="0">
                          <a:latin typeface="Times New Roman"/>
                          <a:ea typeface="Times New Roman"/>
                          <a:cs typeface="Arial"/>
                        </a:rPr>
                        <a:t>ج- </a:t>
                      </a:r>
                      <a:r>
                        <a:rPr lang="ar-SA" sz="1400" dirty="0">
                          <a:latin typeface="Times New Roman"/>
                          <a:ea typeface="Times New Roman"/>
                          <a:cs typeface="Arial"/>
                        </a:rPr>
                        <a:t>السعة  .</a:t>
                      </a:r>
                      <a:endParaRPr lang="en-US" sz="1200" dirty="0">
                        <a:latin typeface="Times New Roman"/>
                        <a:ea typeface="Times New Roman"/>
                        <a:cs typeface="Arial"/>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endParaRPr lang="ar-SA" sz="1100" dirty="0">
                        <a:latin typeface="Times New Roman"/>
                        <a:ea typeface="Times New Roman"/>
                        <a:cs typeface="Arial"/>
                      </a:endParaRPr>
                    </a:p>
                    <a:p>
                      <a:pPr algn="r" rtl="1">
                        <a:spcAft>
                          <a:spcPts val="0"/>
                        </a:spcAft>
                      </a:pPr>
                      <a:r>
                        <a:rPr lang="ar-SA" sz="1100" b="1" dirty="0">
                          <a:latin typeface="Times New Roman"/>
                          <a:ea typeface="Times New Roman"/>
                          <a:cs typeface="Arial"/>
                        </a:rPr>
                        <a:t>1ـ </a:t>
                      </a:r>
                      <a:r>
                        <a:rPr lang="ar-SA" sz="1400" b="1" dirty="0">
                          <a:latin typeface="Times New Roman"/>
                          <a:ea typeface="Times New Roman"/>
                          <a:cs typeface="Arial"/>
                        </a:rPr>
                        <a:t>محــل الحكم : </a:t>
                      </a:r>
                      <a:endParaRPr lang="en-US" sz="1200" dirty="0">
                        <a:latin typeface="Times New Roman"/>
                        <a:ea typeface="Times New Roman"/>
                        <a:cs typeface="Arial"/>
                      </a:endParaRPr>
                    </a:p>
                    <a:p>
                      <a:pPr marL="342900" lvl="0" indent="-342900" algn="r" rtl="1">
                        <a:spcAft>
                          <a:spcPts val="0"/>
                        </a:spcAft>
                        <a:buFont typeface="+mj-cs"/>
                        <a:buAutoNum type="arabic1Minus"/>
                      </a:pPr>
                      <a:r>
                        <a:rPr lang="ar-SA" sz="1400" dirty="0">
                          <a:latin typeface="Times New Roman"/>
                          <a:ea typeface="Times New Roman"/>
                          <a:cs typeface="Arial"/>
                        </a:rPr>
                        <a:t>داخلى </a:t>
                      </a:r>
                      <a:endParaRPr lang="en-US" sz="1200" dirty="0">
                        <a:latin typeface="Times New Roman"/>
                        <a:ea typeface="Times New Roman"/>
                        <a:cs typeface="Arial"/>
                      </a:endParaRPr>
                    </a:p>
                    <a:p>
                      <a:pPr marL="342900" lvl="0" indent="-342900" algn="r" rtl="1">
                        <a:spcAft>
                          <a:spcPts val="0"/>
                        </a:spcAft>
                        <a:buFont typeface="+mj-cs"/>
                        <a:buAutoNum type="arabic1Minus"/>
                      </a:pPr>
                      <a:r>
                        <a:rPr lang="ar-SA" sz="1400" dirty="0">
                          <a:latin typeface="Times New Roman"/>
                          <a:ea typeface="Times New Roman"/>
                          <a:cs typeface="Arial"/>
                        </a:rPr>
                        <a:t>خارجى </a:t>
                      </a:r>
                      <a:endParaRPr lang="en-US" sz="1200" dirty="0">
                        <a:latin typeface="Times New Roman"/>
                        <a:ea typeface="Times New Roman"/>
                        <a:cs typeface="Arial"/>
                      </a:endParaRPr>
                    </a:p>
                    <a:p>
                      <a:pPr algn="r" rtl="1">
                        <a:spcAft>
                          <a:spcPts val="0"/>
                        </a:spcAft>
                      </a:pPr>
                      <a:r>
                        <a:rPr lang="ar-SA" sz="1400" b="1" dirty="0">
                          <a:latin typeface="Times New Roman"/>
                          <a:ea typeface="Times New Roman"/>
                          <a:cs typeface="Arial"/>
                        </a:rPr>
                        <a:t>2ـ نوع المحــك :</a:t>
                      </a:r>
                      <a:endParaRPr lang="en-US" sz="1200" dirty="0">
                        <a:latin typeface="Times New Roman"/>
                        <a:ea typeface="Times New Roman"/>
                        <a:cs typeface="Arial"/>
                      </a:endParaRPr>
                    </a:p>
                    <a:p>
                      <a:pPr algn="r" rtl="1">
                        <a:spcAft>
                          <a:spcPts val="0"/>
                        </a:spcAft>
                      </a:pPr>
                      <a:r>
                        <a:rPr lang="ar-SA" sz="1400" b="1" dirty="0">
                          <a:latin typeface="Times New Roman"/>
                          <a:ea typeface="Times New Roman"/>
                          <a:cs typeface="Arial"/>
                        </a:rPr>
                        <a:t>أ</a:t>
                      </a:r>
                      <a:r>
                        <a:rPr lang="ar-SA" sz="1400" dirty="0">
                          <a:latin typeface="Times New Roman"/>
                          <a:ea typeface="Times New Roman"/>
                          <a:cs typeface="Arial"/>
                        </a:rPr>
                        <a:t>-الصواب ـ الخطأ</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ب-الندرة ـ الشيوع</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جـ التنوع ـ التجانس</a:t>
                      </a:r>
                      <a:endParaRPr lang="en-US" sz="1200" dirty="0">
                        <a:latin typeface="Times New Roman"/>
                        <a:ea typeface="Times New Roman"/>
                        <a:cs typeface="Arial"/>
                      </a:endParaRPr>
                    </a:p>
                    <a:p>
                      <a:pPr algn="r" rtl="1">
                        <a:spcAft>
                          <a:spcPts val="0"/>
                        </a:spcAft>
                      </a:pPr>
                      <a:r>
                        <a:rPr lang="ar-SA" sz="1400" b="1" dirty="0">
                          <a:latin typeface="Times New Roman"/>
                          <a:ea typeface="Times New Roman"/>
                          <a:cs typeface="Arial"/>
                        </a:rPr>
                        <a:t>3ـ مستوى الحكم :</a:t>
                      </a:r>
                      <a:endParaRPr lang="en-US" sz="1200" dirty="0">
                        <a:latin typeface="Times New Roman"/>
                        <a:ea typeface="Times New Roman"/>
                        <a:cs typeface="Arial"/>
                      </a:endParaRPr>
                    </a:p>
                    <a:p>
                      <a:pPr algn="r" rtl="1">
                        <a:spcAft>
                          <a:spcPts val="0"/>
                        </a:spcAft>
                      </a:pPr>
                      <a:r>
                        <a:rPr lang="ar-SA" sz="1400" b="1" dirty="0">
                          <a:latin typeface="Times New Roman"/>
                          <a:ea typeface="Times New Roman"/>
                          <a:cs typeface="Arial"/>
                        </a:rPr>
                        <a:t>1ـ </a:t>
                      </a:r>
                      <a:r>
                        <a:rPr lang="ar-SA" sz="1400" dirty="0">
                          <a:latin typeface="Times New Roman"/>
                          <a:ea typeface="Times New Roman"/>
                          <a:cs typeface="Arial"/>
                        </a:rPr>
                        <a:t>كيفى منفصل .</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2ـ كم متصل .</a:t>
                      </a:r>
                      <a:endParaRPr lang="en-US" sz="1200" dirty="0">
                        <a:latin typeface="Times New Roman"/>
                        <a:ea typeface="Times New Roman"/>
                        <a:cs typeface="Arial"/>
                      </a:endParaRPr>
                    </a:p>
                    <a:p>
                      <a:pPr algn="r" rtl="1">
                        <a:spcAft>
                          <a:spcPts val="0"/>
                        </a:spcAft>
                      </a:pPr>
                      <a:r>
                        <a:rPr lang="ar-SA" sz="1400" b="1" dirty="0">
                          <a:latin typeface="Times New Roman"/>
                          <a:ea typeface="Times New Roman"/>
                          <a:cs typeface="Arial"/>
                        </a:rPr>
                        <a:t>4ـ مقدار الحكم :</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 أـ درجة الثقة .</a:t>
                      </a:r>
                      <a:endParaRPr lang="en-US" sz="1200" dirty="0">
                        <a:latin typeface="Times New Roman"/>
                        <a:ea typeface="Times New Roman"/>
                        <a:cs typeface="Arial"/>
                      </a:endParaRPr>
                    </a:p>
                    <a:p>
                      <a:pPr algn="r" rtl="1">
                        <a:spcAft>
                          <a:spcPts val="0"/>
                        </a:spcAft>
                      </a:pPr>
                      <a:r>
                        <a:rPr lang="ar-SA" sz="1400" dirty="0">
                          <a:latin typeface="Times New Roman"/>
                          <a:ea typeface="Times New Roman"/>
                          <a:cs typeface="Arial"/>
                        </a:rPr>
                        <a:t>بـ ـحسن المطابقة .</a:t>
                      </a:r>
                      <a:endParaRPr lang="en-US" sz="1200" dirty="0">
                        <a:latin typeface="Times New Roman"/>
                        <a:ea typeface="Times New Roman"/>
                        <a:cs typeface="Arial"/>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Autofit/>
          </a:bodyPr>
          <a:lstStyle/>
          <a:p>
            <a:pPr algn="justLow"/>
            <a:r>
              <a:rPr lang="ar-SA" sz="2400" dirty="0" smtClean="0"/>
              <a:t>وفيما يلى الابعاد المقترحة كما يراها فؤاد أبوحطب : </a:t>
            </a:r>
            <a:endParaRPr lang="en-US" sz="2400" dirty="0" smtClean="0"/>
          </a:p>
          <a:p>
            <a:pPr algn="justLow"/>
            <a:r>
              <a:rPr lang="ar-SA" sz="2400" b="1" dirty="0" smtClean="0"/>
              <a:t> ــ البعد الاول : متغيرات الاحكام القبلية : </a:t>
            </a:r>
            <a:endParaRPr lang="en-US" sz="2400" dirty="0" smtClean="0"/>
          </a:p>
          <a:p>
            <a:pPr algn="justLow"/>
            <a:r>
              <a:rPr lang="ar-SA" sz="2400" dirty="0" smtClean="0"/>
              <a:t>  تحدد متغيرات ما قبل التحكم النموذج الفرعى للعمليات المعرفية الكبرى , ويستخدم فى التمييز بين النماذج الفرعية محكا يعتمد على متصل الجدة ــ المألوفية للمعلومات كما يلى : </a:t>
            </a:r>
            <a:endParaRPr lang="en-US" sz="2400" dirty="0" smtClean="0"/>
          </a:p>
          <a:p>
            <a:pPr algn="justLow"/>
            <a:r>
              <a:rPr lang="ar-SA" sz="2400" dirty="0" smtClean="0"/>
              <a:t>1ـ اذا كانت المشكلة أو الفجوة المعلوماتية جديدة أو مفاجئة ( ويشمل ذلك المحاولة الاولى للتعلم أو العرض الواحد القصير جدا ) فإن النموذج السائد هو النموذج الفرعى للتفكير </a:t>
            </a:r>
            <a:r>
              <a:rPr lang="en-US" sz="2400" dirty="0" smtClean="0"/>
              <a:t>Thinking sub model</a:t>
            </a:r>
            <a:r>
              <a:rPr lang="ar-SA" sz="2400" dirty="0" smtClean="0"/>
              <a:t>, ونواتجه تسمى استراتيجيات أو اساليب </a:t>
            </a:r>
            <a:r>
              <a:rPr lang="en-US" sz="2400" dirty="0" smtClean="0"/>
              <a:t>Styles</a:t>
            </a:r>
            <a:r>
              <a:rPr lang="ar-SA" sz="2400" dirty="0" smtClean="0"/>
              <a:t>, ويقع أيضا فى نطاق هذا النموذج الفرعى العمليات المعرفية الكبرى للاحساس والانتباه والادراك . </a:t>
            </a:r>
            <a:endParaRPr lang="en-US" sz="2400" dirty="0" smtClean="0"/>
          </a:p>
          <a:p>
            <a:pPr algn="justLow"/>
            <a:r>
              <a:rPr lang="ar-SA" sz="2400" dirty="0" smtClean="0"/>
              <a:t>2ـ اذا تكرر عرض المعلومات ( المشكلة ) عدة مرات ( محاولات ) بحيث تتزايد المألوفية بالمشكلة فإن النموذج السائد هو النموذج الفرعى للتعلم </a:t>
            </a:r>
            <a:r>
              <a:rPr lang="en-US" sz="2400" dirty="0" smtClean="0"/>
              <a:t>Learning sub models </a:t>
            </a:r>
            <a:r>
              <a:rPr lang="ar-SA" sz="2400" dirty="0" smtClean="0"/>
              <a:t> ونواتجه تسمى " مهارات " </a:t>
            </a:r>
            <a:r>
              <a:rPr lang="en-US" sz="2400" dirty="0" smtClean="0"/>
              <a:t>Skills</a:t>
            </a:r>
            <a:r>
              <a:rPr lang="ar-SA" sz="2400" dirty="0" smtClean="0"/>
              <a:t> .</a:t>
            </a:r>
            <a:endParaRPr lang="en-US" sz="24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400" dirty="0" smtClean="0"/>
              <a:t>3ـ اذاكانت المعلومات مألوفة تماما , أى سبق عرضها ,تم تخزينها ويكون مطلوب استرجاعها , فإن النموذج السائد هو النموذج الفرعى للذاكرة </a:t>
            </a:r>
            <a:r>
              <a:rPr lang="en-US" sz="2400" dirty="0" smtClean="0"/>
              <a:t>Memory sub models </a:t>
            </a:r>
            <a:r>
              <a:rPr lang="ar-SA" sz="2400" dirty="0" smtClean="0"/>
              <a:t> لان الذاكرة لايمكن ان تنشط فى فراغ معلوماتى , وانما عادة تدرس فى علم النفس بعد اتمام ما يسمى بالتعلم الاساسى أو الاكتساب حين يتطلب الامر اعادة قياسة بعد فترة من الزمن .</a:t>
            </a:r>
          </a:p>
          <a:p>
            <a:pPr algn="justLow"/>
            <a:endParaRPr lang="ar-SA" sz="2400" dirty="0" smtClean="0"/>
          </a:p>
          <a:p>
            <a:pPr algn="justLow"/>
            <a:r>
              <a:rPr lang="ar-SA" sz="2400" dirty="0" smtClean="0"/>
              <a:t>وبهذا تصبح الذاكرة عملية تخزين المعلومات واسترجاع أو استعادة هذه المعلومات المخزنة بصورة أصلية , ولهذا تسمى نواتج هذا النموذج بالكفاءات </a:t>
            </a:r>
            <a:r>
              <a:rPr lang="en-US" sz="2400" dirty="0" smtClean="0"/>
              <a:t>Competencies</a:t>
            </a:r>
            <a:r>
              <a:rPr lang="ar-SA" sz="2400" dirty="0" smtClean="0"/>
              <a:t> .</a:t>
            </a:r>
            <a:endParaRPr lang="en-US" sz="2400"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pPr algn="justLow"/>
            <a:r>
              <a:rPr lang="ar-SA" sz="3400" b="1" dirty="0" smtClean="0"/>
              <a:t>( 1) – نوع المعلومات :</a:t>
            </a:r>
            <a:endParaRPr lang="en-US" sz="3400" dirty="0" smtClean="0"/>
          </a:p>
          <a:p>
            <a:pPr algn="justLow"/>
            <a:r>
              <a:rPr lang="ar-SA" sz="3400" dirty="0" smtClean="0"/>
              <a:t> يرتبط هذا المبدأ بالمبدأ الشهير للتصنيف المستخدم فى مجال القدرات العقلية , وهوى مبدأ المحتوى , وقد اقترحت ثلاث فئات عند "ثورنديك " ( العملى والمجرد والاجتماعى ) وعند "ثرستون " ( الاعداد والاشكال والكلمات ) وعند " جيلفورد " ( الاشكال البصرية والسمعية والرموز والمعانى والسلوك الاجتماعى ) وفى النموذج الحالى تصنف أنواع المعلومات الى الفئات الثلاثة الاتية : </a:t>
            </a:r>
            <a:endParaRPr lang="en-US" sz="3400" dirty="0" smtClean="0"/>
          </a:p>
          <a:p>
            <a:pPr algn="justLow"/>
            <a:r>
              <a:rPr lang="ar-SA" sz="3400" dirty="0" smtClean="0"/>
              <a:t> </a:t>
            </a:r>
            <a:endParaRPr lang="en-US" sz="3400" dirty="0" smtClean="0"/>
          </a:p>
          <a:p>
            <a:pPr algn="justLow"/>
            <a:r>
              <a:rPr lang="ar-SA" sz="3400" dirty="0" smtClean="0"/>
              <a:t>1ـ المعلومات الموضوعية أو غير الشخصية : </a:t>
            </a:r>
            <a:r>
              <a:rPr lang="en-US" sz="3400" dirty="0" smtClean="0"/>
              <a:t>Impersnal</a:t>
            </a:r>
          </a:p>
          <a:p>
            <a:pPr algn="justLow"/>
            <a:r>
              <a:rPr lang="ar-SA" sz="3400" dirty="0" smtClean="0"/>
              <a:t>  وتتضمن ما يسمى بالذكاء الموضوعى وهى تشمل : الاشياء والرموز وجميع المواد التى يستخدم معها المفحوص عملية الفحص الخارجى </a:t>
            </a:r>
            <a:r>
              <a:rPr lang="en-US" sz="3400" dirty="0" smtClean="0"/>
              <a:t>Extrospection</a:t>
            </a:r>
            <a:r>
              <a:rPr lang="ar-SA" sz="3400" dirty="0" smtClean="0"/>
              <a:t> وتسمى النماذج الفرعية الثلاثة فى هذه الحالة بالاستراتيجيات الذهنية والمهارات الذهنية والكفاءات الذهنية .</a:t>
            </a:r>
            <a:endParaRPr lang="en-US" sz="3400" dirty="0" smtClean="0"/>
          </a:p>
          <a:p>
            <a:endParaRPr lang="ar-SA"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a:bodyPr>
          <a:lstStyle/>
          <a:p>
            <a:pPr algn="justLow"/>
            <a:r>
              <a:rPr lang="ar-SA" sz="2800" dirty="0" smtClean="0"/>
              <a:t>2ـ </a:t>
            </a:r>
            <a:r>
              <a:rPr lang="ar-SA" sz="2200" b="1" dirty="0" smtClean="0"/>
              <a:t>المعلومات الاجتماعية : </a:t>
            </a:r>
            <a:r>
              <a:rPr lang="en-US" sz="2200" b="1" dirty="0" smtClean="0"/>
              <a:t>Social</a:t>
            </a:r>
          </a:p>
          <a:p>
            <a:pPr algn="justLow"/>
            <a:r>
              <a:rPr lang="ar-SA" sz="2800" dirty="0" smtClean="0"/>
              <a:t>  وتدل على العلاقات الشخصية بين الافراد </a:t>
            </a:r>
            <a:r>
              <a:rPr lang="en-US" sz="2800" dirty="0" smtClean="0"/>
              <a:t>Interpersonal</a:t>
            </a:r>
            <a:r>
              <a:rPr lang="ar-SA" sz="2800" dirty="0" smtClean="0"/>
              <a:t> وتتضمن ما يسمى تقليديا بالذكاء الاجتماعى , الذى يشمل الادراك الاجتماعى وادراك الاشخاص وهى تشمل المواد التى تستخدم اجتماعيا , والتى يتم التعامل معها بطريقة الفحص المتبادل </a:t>
            </a:r>
            <a:r>
              <a:rPr lang="en-US" sz="2800" dirty="0" smtClean="0"/>
              <a:t>Interspection </a:t>
            </a:r>
            <a:r>
              <a:rPr lang="ar-SA" sz="2800" dirty="0" smtClean="0"/>
              <a:t> أو الفحص بالمشاركة .</a:t>
            </a:r>
            <a:endParaRPr lang="en-US" sz="2800" dirty="0" smtClean="0"/>
          </a:p>
          <a:p>
            <a:pPr algn="justLow"/>
            <a:r>
              <a:rPr lang="ar-SA" sz="2800" dirty="0" smtClean="0"/>
              <a:t> </a:t>
            </a:r>
            <a:endParaRPr lang="en-US" sz="2800" dirty="0" smtClean="0"/>
          </a:p>
          <a:p>
            <a:pPr algn="justLow"/>
            <a:r>
              <a:rPr lang="ar-SA" sz="2800" dirty="0" smtClean="0"/>
              <a:t>3ـ </a:t>
            </a:r>
            <a:r>
              <a:rPr lang="ar-SA" sz="2200" b="1" dirty="0" smtClean="0"/>
              <a:t>المعلومات الشخصية ( داخل الشخص ) : </a:t>
            </a:r>
            <a:r>
              <a:rPr lang="en-US" sz="2200" b="1" dirty="0" smtClean="0"/>
              <a:t>Intrapersonal</a:t>
            </a:r>
          </a:p>
          <a:p>
            <a:pPr algn="justLow"/>
            <a:r>
              <a:rPr lang="ar-SA" sz="2800" dirty="0" smtClean="0"/>
              <a:t>  ويقصد بها المعلومات داخل الشخص نفسه وهى تتضمن ما اسماه " فؤاد أبو حطب " الذكاء الشخصى , وتشمل المواد التى يتعامل معها المفحوص بطريقة الفحص الداخلى </a:t>
            </a:r>
            <a:r>
              <a:rPr lang="en-US" sz="2800" dirty="0" smtClean="0"/>
              <a:t>Intropection </a:t>
            </a:r>
            <a:r>
              <a:rPr lang="ar-SA" sz="2800" dirty="0" smtClean="0"/>
              <a:t> ( الاستبطان ) .</a:t>
            </a:r>
            <a:endParaRPr lang="en-US" sz="2800" dirty="0" smtClean="0"/>
          </a:p>
          <a:p>
            <a:endParaRPr lang="ar-SA"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400" b="1" dirty="0" smtClean="0"/>
              <a:t>( 2) – مستوى المعلومات : </a:t>
            </a:r>
            <a:endParaRPr lang="en-US" sz="2400" dirty="0" smtClean="0"/>
          </a:p>
          <a:p>
            <a:r>
              <a:rPr lang="ar-SA" sz="2400" dirty="0" smtClean="0"/>
              <a:t>  يشير هذا المبدأ الى مظهر التعقد والبساطة فى المعلومات , وهو متضمن فى نموذج " جيلفورد " ما يسميه الناتج . ويقتصر النوذج الحالى على الفئات الاربع الآتية لمستوى المعلومات لانها تتضمن بوضوح فكرة الترتيب الهرمى وهى : </a:t>
            </a:r>
            <a:endParaRPr lang="en-US" sz="2400" dirty="0" smtClean="0"/>
          </a:p>
          <a:p>
            <a:r>
              <a:rPr lang="ar-SA" sz="2400" dirty="0" smtClean="0"/>
              <a:t>أ ـ الوحدات    : وهى ما يمكن ان تحلل اليه المعلومات .</a:t>
            </a:r>
            <a:endParaRPr lang="en-US" sz="2400" dirty="0" smtClean="0"/>
          </a:p>
          <a:p>
            <a:r>
              <a:rPr lang="ar-SA" sz="2400" dirty="0" smtClean="0"/>
              <a:t>بـ ـ الفئــات    : وهى مجموعات من الوحدات تجمعها خصائص مشتركة .</a:t>
            </a:r>
            <a:endParaRPr lang="en-US" sz="2400" dirty="0" smtClean="0"/>
          </a:p>
          <a:p>
            <a:r>
              <a:rPr lang="ar-SA" sz="2400" dirty="0" smtClean="0"/>
              <a:t>ج ـ العلاقات  : هى الروابط التى تربط بين الوحدات أو الفئات                      تبعا لمبدأ معين .</a:t>
            </a:r>
            <a:endParaRPr lang="en-US" sz="2400" dirty="0" smtClean="0"/>
          </a:p>
          <a:p>
            <a:r>
              <a:rPr lang="ar-SA" sz="2400" dirty="0" smtClean="0"/>
              <a:t>د ـ المنظومات : هى مركبات تجمع أجزاء متفاعلة أو بينها علاقات                  متداخلة , وقد يتكون النسق من مركب من الفئات  أو العلاقات .</a:t>
            </a:r>
            <a:endParaRPr lang="en-US" sz="2400"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600" b="1" dirty="0" smtClean="0"/>
              <a:t>( 3 ) – طريقــة العرض : </a:t>
            </a:r>
            <a:endParaRPr lang="en-US" sz="2600" dirty="0" smtClean="0"/>
          </a:p>
          <a:p>
            <a:pPr algn="justLow">
              <a:buNone/>
            </a:pPr>
            <a:r>
              <a:rPr lang="ar-SA" sz="2600" dirty="0" smtClean="0"/>
              <a:t> يشير هذا المبدأ الى نظام عرض المعلومات , وفى هذا نميز بين فئتين :</a:t>
            </a:r>
            <a:endParaRPr lang="en-US" sz="2600" dirty="0" smtClean="0"/>
          </a:p>
          <a:p>
            <a:pPr algn="justLow"/>
            <a:r>
              <a:rPr lang="ar-SA" sz="2600" dirty="0" smtClean="0"/>
              <a:t>اــ العرض التكيفى </a:t>
            </a:r>
            <a:r>
              <a:rPr lang="en-US" sz="2600" dirty="0" smtClean="0"/>
              <a:t>Adaptive</a:t>
            </a:r>
            <a:r>
              <a:rPr lang="ar-SA" sz="2600" dirty="0" smtClean="0"/>
              <a:t> أو المنظم </a:t>
            </a:r>
            <a:r>
              <a:rPr lang="en-US" sz="2600" dirty="0" smtClean="0"/>
              <a:t> Systematic </a:t>
            </a:r>
            <a:r>
              <a:rPr lang="ar-SA" sz="2600" dirty="0" smtClean="0"/>
              <a:t>وفيه تقدم للمفحوص تعليمات صريحة حول طبيعة المهمة المطلوبة .</a:t>
            </a:r>
            <a:endParaRPr lang="en-US" sz="2600" dirty="0" smtClean="0"/>
          </a:p>
          <a:p>
            <a:pPr algn="justLow"/>
            <a:r>
              <a:rPr lang="ar-SA" sz="2600" dirty="0" smtClean="0"/>
              <a:t> </a:t>
            </a:r>
            <a:endParaRPr lang="en-US" sz="2600" dirty="0" smtClean="0"/>
          </a:p>
          <a:p>
            <a:pPr algn="justLow"/>
            <a:r>
              <a:rPr lang="ar-SA" sz="2600" dirty="0" smtClean="0"/>
              <a:t>بــ ــ العرض التلقائى </a:t>
            </a:r>
            <a:r>
              <a:rPr lang="en-US" sz="2600" dirty="0" smtClean="0"/>
              <a:t> Spontaneous </a:t>
            </a:r>
            <a:r>
              <a:rPr lang="ar-SA" sz="2600" dirty="0" smtClean="0"/>
              <a:t>او العشوائى </a:t>
            </a:r>
            <a:r>
              <a:rPr lang="en-US" sz="2600" dirty="0" smtClean="0"/>
              <a:t>Random </a:t>
            </a:r>
            <a:r>
              <a:rPr lang="ar-SA" sz="2600" dirty="0" smtClean="0"/>
              <a:t> وفيه لا يقدم الاالقليل من المعلومات حول طبيعة المهمة , ويترك للمفحوص تحديد طبيعتها .</a:t>
            </a:r>
            <a:endParaRPr lang="en-US" sz="2600" dirty="0" smtClean="0"/>
          </a:p>
          <a:p>
            <a:endParaRPr lang="ar-SA"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r>
              <a:rPr lang="ar-SA" dirty="0" smtClean="0"/>
              <a:t> </a:t>
            </a:r>
            <a:r>
              <a:rPr lang="ar-SA" b="1" dirty="0" smtClean="0"/>
              <a:t>1ـ </a:t>
            </a:r>
            <a:r>
              <a:rPr lang="ar-SA" dirty="0" smtClean="0"/>
              <a:t>طلب المعلومات : </a:t>
            </a:r>
            <a:endParaRPr lang="en-US" dirty="0" smtClean="0"/>
          </a:p>
          <a:p>
            <a:r>
              <a:rPr lang="ar-SA" dirty="0" smtClean="0"/>
              <a:t>عرض تتابعى للمعلومات تبعا لطلب المفحوص لها .</a:t>
            </a:r>
            <a:endParaRPr lang="en-US" dirty="0" smtClean="0"/>
          </a:p>
          <a:p>
            <a:r>
              <a:rPr lang="ar-SA" dirty="0" smtClean="0"/>
              <a:t>  2ـ ثروة أو رصيد المعلومات : </a:t>
            </a:r>
            <a:endParaRPr lang="en-US" dirty="0" smtClean="0"/>
          </a:p>
          <a:p>
            <a:r>
              <a:rPr lang="ar-SA" dirty="0" smtClean="0"/>
              <a:t> مقدار تدفق هذه المعلومات بالنسبة للزمن .</a:t>
            </a:r>
            <a:endParaRPr lang="en-US" dirty="0" smtClean="0"/>
          </a:p>
          <a:p>
            <a:r>
              <a:rPr lang="ar-SA" dirty="0" smtClean="0"/>
              <a:t> </a:t>
            </a:r>
            <a:endParaRPr lang="en-US" dirty="0" smtClean="0"/>
          </a:p>
          <a:p>
            <a:pPr algn="justLow"/>
            <a:r>
              <a:rPr lang="ar-SA" sz="3100" b="1" dirty="0" smtClean="0"/>
              <a:t> البعد الثالث : متغيرات الحل ( التنفيذ) </a:t>
            </a:r>
            <a:endParaRPr lang="en-US" sz="3100" dirty="0" smtClean="0"/>
          </a:p>
          <a:p>
            <a:pPr algn="justLow"/>
            <a:r>
              <a:rPr lang="ar-SA" sz="3100" dirty="0" smtClean="0"/>
              <a:t>يشير هذا البعد الى طريقة حل المشكلة , أو طرق سد الفجوة المعلوماتية . وتصنيف متغيرات لبتنفيذ ( المتغيرات التابعة أو متغيرات الاستجابة أو الحلول ) فى ضوء المبادئ التالية : </a:t>
            </a:r>
            <a:endParaRPr lang="en-US" sz="3100" dirty="0" smtClean="0"/>
          </a:p>
          <a:p>
            <a:pPr algn="justLow"/>
            <a:r>
              <a:rPr lang="ar-SA" sz="3100" dirty="0" smtClean="0"/>
              <a:t>ــ طريقة التعبير ( نوع الاداء ) .</a:t>
            </a:r>
            <a:endParaRPr lang="en-US" sz="3100" dirty="0" smtClean="0"/>
          </a:p>
          <a:p>
            <a:pPr algn="justLow"/>
            <a:r>
              <a:rPr lang="ar-SA" sz="3100" dirty="0" smtClean="0"/>
              <a:t> بمعنى أن يكون الاداء حركيا </a:t>
            </a:r>
            <a:r>
              <a:rPr lang="en-US" sz="3100" dirty="0" smtClean="0"/>
              <a:t>Psychomotor </a:t>
            </a:r>
            <a:r>
              <a:rPr lang="ar-SA" sz="3100" dirty="0" smtClean="0"/>
              <a:t> أو لفظيا  </a:t>
            </a:r>
            <a:r>
              <a:rPr lang="en-US" sz="3100" dirty="0" smtClean="0"/>
              <a:t>Verbal</a:t>
            </a:r>
            <a:r>
              <a:rPr lang="ar-SA" sz="3100" dirty="0" smtClean="0"/>
              <a:t> أو فسيولوجيا </a:t>
            </a:r>
            <a:r>
              <a:rPr lang="en-US" sz="3100" dirty="0" smtClean="0"/>
              <a:t>Physiological</a:t>
            </a:r>
            <a:r>
              <a:rPr lang="ar-SA" sz="3100" dirty="0" smtClean="0"/>
              <a:t>مثلا اذا استخدمنا الرسام الكهربائى للمخ .</a:t>
            </a:r>
            <a:endParaRPr lang="ar-SA" sz="3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EG" sz="2400" dirty="0"/>
              <a:t> ولقد تعددت المحـاولات في مجال تصنيف الطلاب في العصر الحديث ، ومن هذه المحاولات</a:t>
            </a:r>
            <a:r>
              <a:rPr lang="en-US" sz="2400" dirty="0"/>
              <a:t>: </a:t>
            </a:r>
          </a:p>
          <a:p>
            <a:pPr lvl="0"/>
            <a:r>
              <a:rPr lang="ar-EG" sz="2400" b="1" dirty="0" smtClean="0">
                <a:latin typeface="Andalus" pitchFamily="18" charset="-78"/>
                <a:cs typeface="Andalus" pitchFamily="18" charset="-78"/>
              </a:rPr>
              <a:t>تصنيف </a:t>
            </a:r>
            <a:r>
              <a:rPr lang="ar-EG" sz="2400" b="1" dirty="0">
                <a:latin typeface="Andalus" pitchFamily="18" charset="-78"/>
                <a:cs typeface="Andalus" pitchFamily="18" charset="-78"/>
              </a:rPr>
              <a:t>الطلاب في بداية القرن العشرين :</a:t>
            </a:r>
            <a:endParaRPr lang="en-US" sz="2400" b="1" dirty="0">
              <a:latin typeface="Andalus" pitchFamily="18" charset="-78"/>
              <a:cs typeface="Andalus" pitchFamily="18" charset="-78"/>
            </a:endParaRPr>
          </a:p>
          <a:p>
            <a:pPr algn="justLow"/>
            <a:r>
              <a:rPr lang="ar-EG" sz="2400" dirty="0" smtClean="0"/>
              <a:t>كان </a:t>
            </a:r>
            <a:r>
              <a:rPr lang="ar-EG" sz="2400" dirty="0"/>
              <a:t>هذا التصنيف قائماً على أساس تعلم ثلاث مواد أساسية هي " القراءة ، والكتابة ، والحساب " يمتحن الطلاب فيها في نهاية العام ، وبناء على نتيجة الامتحان يتقرر أي الطلاب يرتقي إلى صف أعلى ، وأيهم يبقى في نفس الصف ، دون النظر إلى ما بينهم من تفاوت أو فروق </a:t>
            </a:r>
            <a:r>
              <a:rPr lang="ar-EG" sz="2400" dirty="0" smtClean="0"/>
              <a:t>فردية</a:t>
            </a:r>
            <a:r>
              <a:rPr lang="en-US" sz="2400" dirty="0" smtClean="0"/>
              <a:t> .</a:t>
            </a:r>
            <a:endParaRPr lang="ar-SA"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Autofit/>
          </a:bodyPr>
          <a:lstStyle/>
          <a:p>
            <a:r>
              <a:rPr lang="ar-SA" sz="2400" b="1" dirty="0" smtClean="0"/>
              <a:t>ــ وجهة الحــل :</a:t>
            </a:r>
            <a:endParaRPr lang="en-US" sz="2400" dirty="0" smtClean="0"/>
          </a:p>
          <a:p>
            <a:r>
              <a:rPr lang="ar-SA" sz="2400" dirty="0" smtClean="0"/>
              <a:t>هناك وجهتان لحل المشكلة وهما :</a:t>
            </a:r>
            <a:endParaRPr lang="en-US" sz="2400" dirty="0" smtClean="0"/>
          </a:p>
          <a:p>
            <a:r>
              <a:rPr lang="ar-SA" sz="2400" dirty="0" smtClean="0"/>
              <a:t>أ ـ الانتقـــاء : </a:t>
            </a:r>
            <a:r>
              <a:rPr lang="en-US" sz="2400" dirty="0" smtClean="0"/>
              <a:t>Selection    </a:t>
            </a:r>
          </a:p>
          <a:p>
            <a:r>
              <a:rPr lang="ar-SA" sz="2400" dirty="0" smtClean="0"/>
              <a:t> ويتمثل فى التعرف على الحل من بين عدة حلول مقترحة .</a:t>
            </a:r>
            <a:endParaRPr lang="en-US" sz="2400" dirty="0" smtClean="0"/>
          </a:p>
          <a:p>
            <a:r>
              <a:rPr lang="ar-SA" sz="2400" dirty="0" smtClean="0"/>
              <a:t>بـ ـ الانتـــاج : </a:t>
            </a:r>
            <a:r>
              <a:rPr lang="en-US" sz="2400" dirty="0" smtClean="0"/>
              <a:t>Production </a:t>
            </a:r>
          </a:p>
          <a:p>
            <a:r>
              <a:rPr lang="ar-SA" sz="2400" dirty="0" smtClean="0"/>
              <a:t> ويتمثل فى أعطاء أو اصداره أو انشاؤه .</a:t>
            </a:r>
            <a:endParaRPr lang="en-US" sz="2400" dirty="0" smtClean="0"/>
          </a:p>
          <a:p>
            <a:r>
              <a:rPr lang="ar-SA" sz="2400" b="1" dirty="0" smtClean="0"/>
              <a:t>2ـ أسلوب الحــل : </a:t>
            </a:r>
            <a:endParaRPr lang="en-US" sz="2400" dirty="0" smtClean="0"/>
          </a:p>
          <a:p>
            <a:r>
              <a:rPr lang="ar-SA" sz="2400" dirty="0" smtClean="0"/>
              <a:t> ويميز النموذج بين اسلوبين من اساليب الحلول للمشكلات وهى : </a:t>
            </a:r>
            <a:endParaRPr lang="en-US" sz="2400" dirty="0" smtClean="0"/>
          </a:p>
          <a:p>
            <a:r>
              <a:rPr lang="ar-SA" sz="2400" b="1" dirty="0" smtClean="0"/>
              <a:t>أ ـ الحل المطلق مقابل الحل النسبى : </a:t>
            </a:r>
            <a:endParaRPr lang="en-US" sz="2400" dirty="0" smtClean="0"/>
          </a:p>
          <a:p>
            <a:r>
              <a:rPr lang="ar-SA" sz="2400" dirty="0" smtClean="0"/>
              <a:t> والحل المطلق هو نوع من التعيين على هيئة الكل أو لاشئ أو ( إما .... أو ) </a:t>
            </a:r>
            <a:endParaRPr lang="en-US" sz="2400" dirty="0" smtClean="0"/>
          </a:p>
          <a:p>
            <a:r>
              <a:rPr lang="ar-SA" sz="2400" dirty="0" smtClean="0"/>
              <a:t> أما الحل النسبى فهو نوع من التمييز ويتطلب المقارنة بين الحلول البديلــــة </a:t>
            </a:r>
            <a:endParaRPr lang="en-US" sz="2400" dirty="0" smtClean="0"/>
          </a:p>
          <a:p>
            <a:r>
              <a:rPr lang="ar-SA" sz="2400" dirty="0" smtClean="0"/>
              <a:t> المقترحة لاختيار أكثرها ملائمة .</a:t>
            </a:r>
            <a:endParaRPr lang="en-US" sz="2400"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r>
              <a:rPr lang="ar-SA" b="1" dirty="0" smtClean="0"/>
              <a:t>بـ </a:t>
            </a:r>
            <a:r>
              <a:rPr lang="ar-SA" sz="2600" b="1" dirty="0" smtClean="0"/>
              <a:t>ـ الحل التقاربى مقابل الحل التباعدى : </a:t>
            </a:r>
            <a:endParaRPr lang="en-US" sz="2600" dirty="0" smtClean="0"/>
          </a:p>
          <a:p>
            <a:pPr algn="justLow"/>
            <a:r>
              <a:rPr lang="ar-SA" sz="3100" dirty="0" smtClean="0"/>
              <a:t> والنوع الاول يتطلب حلولا مقيدة أو ضيقة النطاق , وفية تكون محكات الحكم لملائمة الحل محددة مسبقا , أو الحل التباعدى فهو من النوع الحر أو الواسع النطاق حيث تعطى حلول متنوعة متعددة دون أن تكون هناك محكات مسبقة للحلول الملائمة </a:t>
            </a:r>
            <a:endParaRPr lang="en-US" sz="3100" dirty="0" smtClean="0"/>
          </a:p>
          <a:p>
            <a:r>
              <a:rPr lang="ar-SA" dirty="0" smtClean="0"/>
              <a:t> </a:t>
            </a:r>
            <a:endParaRPr lang="en-US" dirty="0" smtClean="0"/>
          </a:p>
          <a:p>
            <a:r>
              <a:rPr lang="ar-SA" sz="2600" b="1" dirty="0" smtClean="0"/>
              <a:t>3ـ البارمترات المقيسة : وتشمل :</a:t>
            </a:r>
            <a:endParaRPr lang="en-US" sz="2600" dirty="0" smtClean="0"/>
          </a:p>
          <a:p>
            <a:r>
              <a:rPr lang="ar-SA" sz="2400" b="1" dirty="0" smtClean="0"/>
              <a:t> اـ السرعة أو المعــدل </a:t>
            </a:r>
            <a:endParaRPr lang="en-US" sz="2400" dirty="0" smtClean="0"/>
          </a:p>
          <a:p>
            <a:r>
              <a:rPr lang="ar-SA" dirty="0" smtClean="0"/>
              <a:t> وتتحدد بسرعة اصدار الحلول , كما تقاس بالوحدات الزمنية .</a:t>
            </a:r>
            <a:endParaRPr lang="en-US" dirty="0" smtClean="0"/>
          </a:p>
          <a:p>
            <a:r>
              <a:rPr lang="ar-SA" sz="2400" b="1" dirty="0" smtClean="0"/>
              <a:t> 2ـ الكمــون :</a:t>
            </a:r>
            <a:endParaRPr lang="en-US" sz="2400" dirty="0" smtClean="0"/>
          </a:p>
          <a:p>
            <a:r>
              <a:rPr lang="ar-SA" dirty="0" smtClean="0"/>
              <a:t> وهى ما يسمى زمن الرجع , ويعنى الفترة الزمنية التى تنقضى بين عرض متغير التحكم وظهور متغير التنفيذ .</a:t>
            </a:r>
            <a:endParaRPr lang="en-US" dirty="0" smtClean="0"/>
          </a:p>
          <a:p>
            <a:endParaRPr lang="ar-SA"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r>
              <a:rPr lang="ar-SA" b="1" dirty="0" smtClean="0"/>
              <a:t> 3ـ الســعة : </a:t>
            </a:r>
            <a:endParaRPr lang="en-US" dirty="0" smtClean="0"/>
          </a:p>
          <a:p>
            <a:r>
              <a:rPr lang="ar-SA" dirty="0" smtClean="0"/>
              <a:t> وتتحدد بعدد الحلول التى تصدر .</a:t>
            </a:r>
            <a:endParaRPr lang="en-US" dirty="0" smtClean="0"/>
          </a:p>
          <a:p>
            <a:r>
              <a:rPr lang="ar-SA" dirty="0" smtClean="0"/>
              <a:t> </a:t>
            </a:r>
            <a:endParaRPr lang="en-US" dirty="0" smtClean="0"/>
          </a:p>
          <a:p>
            <a:r>
              <a:rPr lang="ar-SA" b="1" dirty="0" smtClean="0"/>
              <a:t>ــ البعد الرابــع : المتغيرات البعدية ( ما بعد التنفيذ ) </a:t>
            </a:r>
            <a:endParaRPr lang="en-US" dirty="0" smtClean="0"/>
          </a:p>
          <a:p>
            <a:r>
              <a:rPr lang="ar-SA" sz="3400" dirty="0" smtClean="0"/>
              <a:t> وهى تشمل الاحكام التى يصدرها المفحوص على أدائه أو حله , أو على أداءات وحلول الاخرين ( تقدم له عند عرض المشكلة ) أو يصدرها الآخرون على أدائه هو وتصنف متغيرات هذه الفئة الى :</a:t>
            </a:r>
            <a:endParaRPr lang="en-US" sz="3400" dirty="0" smtClean="0"/>
          </a:p>
          <a:p>
            <a:r>
              <a:rPr lang="ar-SA" b="1" dirty="0" smtClean="0"/>
              <a:t> </a:t>
            </a:r>
            <a:endParaRPr lang="en-US" dirty="0" smtClean="0"/>
          </a:p>
          <a:p>
            <a:r>
              <a:rPr lang="ar-SA" b="1" dirty="0" smtClean="0"/>
              <a:t> 1ـ محل ( موضــع ) الحكم : </a:t>
            </a:r>
            <a:endParaRPr lang="en-US" dirty="0" smtClean="0"/>
          </a:p>
          <a:p>
            <a:pPr algn="justLow"/>
            <a:r>
              <a:rPr lang="ar-SA" sz="3400" dirty="0" smtClean="0"/>
              <a:t> ويصنف الى فئتين حسب محل الحكم </a:t>
            </a:r>
            <a:r>
              <a:rPr lang="en-US" sz="3400" dirty="0" smtClean="0"/>
              <a:t>Locus of Judgment </a:t>
            </a:r>
            <a:r>
              <a:rPr lang="ar-SA" sz="3400" dirty="0" smtClean="0"/>
              <a:t> فقد يكون هذا الحل داخليا حين يحكم المفحوص على أدائه , وقد يكون خارجيا حين يحكم الآخرون على أداء المفحوص , أو يحكم هو على أداء الآخرين .</a:t>
            </a:r>
            <a:endParaRPr lang="en-US" sz="3400" dirty="0" smtClean="0"/>
          </a:p>
          <a:p>
            <a:r>
              <a:rPr lang="ar-SA" b="1" dirty="0" smtClean="0"/>
              <a:t>2ـ نوع الحـــكم : </a:t>
            </a:r>
            <a:endParaRPr lang="en-US" dirty="0" smtClean="0"/>
          </a:p>
          <a:p>
            <a:endParaRPr lang="ar-SA"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55000" lnSpcReduction="20000"/>
          </a:bodyPr>
          <a:lstStyle/>
          <a:p>
            <a:r>
              <a:rPr lang="ar-SA" b="1" dirty="0" smtClean="0"/>
              <a:t>2ـ نوع الحـــكم : </a:t>
            </a:r>
            <a:endParaRPr lang="en-US" dirty="0" smtClean="0"/>
          </a:p>
          <a:p>
            <a:r>
              <a:rPr lang="ar-SA" dirty="0" smtClean="0"/>
              <a:t> وتشمل هذه الفئة المحكات المختلفة التى تستخدم فى الحكم أو التقويم , وتوجد فئات كثيرة من المحكات منها : </a:t>
            </a:r>
            <a:endParaRPr lang="en-US" dirty="0" smtClean="0"/>
          </a:p>
          <a:p>
            <a:r>
              <a:rPr lang="ar-SA" dirty="0" smtClean="0"/>
              <a:t> أ ـ الصواب مقابل الخطأ .                      ب ـ الندرة مقابل الشيوع .</a:t>
            </a:r>
            <a:endParaRPr lang="en-US" dirty="0" smtClean="0"/>
          </a:p>
          <a:p>
            <a:r>
              <a:rPr lang="ar-SA" dirty="0" smtClean="0"/>
              <a:t> ج ـ التنوع  مقابل التجانس . </a:t>
            </a:r>
            <a:endParaRPr lang="en-US" dirty="0" smtClean="0"/>
          </a:p>
          <a:p>
            <a:r>
              <a:rPr lang="ar-SA" dirty="0" smtClean="0"/>
              <a:t> </a:t>
            </a:r>
            <a:endParaRPr lang="en-US" dirty="0" smtClean="0"/>
          </a:p>
          <a:p>
            <a:r>
              <a:rPr lang="ar-SA" b="1" dirty="0" smtClean="0"/>
              <a:t>3ـ مستوى الحــكم : </a:t>
            </a:r>
            <a:endParaRPr lang="en-US" dirty="0" smtClean="0"/>
          </a:p>
          <a:p>
            <a:r>
              <a:rPr lang="ar-SA" dirty="0" smtClean="0"/>
              <a:t> تشير هذه الفئة الى المستوى الذى يكون عليه تقويم الفرد للأدائه أو تقويم الآخرين له أو تفويمه هو لآداء الآخرين , ويوجد نوعان من المستوى : </a:t>
            </a:r>
            <a:endParaRPr lang="en-US" dirty="0" smtClean="0"/>
          </a:p>
          <a:p>
            <a:r>
              <a:rPr lang="ar-SA" dirty="0" smtClean="0"/>
              <a:t>  أ ـ الاحكام الكيفية المنفصلة والتى يصنف فيها الأداء الى فئات مستقلة من الجودة </a:t>
            </a:r>
            <a:endParaRPr lang="en-US" dirty="0" smtClean="0"/>
          </a:p>
          <a:p>
            <a:r>
              <a:rPr lang="ar-SA" dirty="0" smtClean="0"/>
              <a:t>  ب ـ الاحكام الكمية المتصلة والتى تكون فى صورة درجة جودة فى ضوء المحك   المستخدم .</a:t>
            </a:r>
            <a:endParaRPr lang="en-US" dirty="0" smtClean="0"/>
          </a:p>
          <a:p>
            <a:r>
              <a:rPr lang="ar-SA" dirty="0" smtClean="0"/>
              <a:t> </a:t>
            </a:r>
            <a:endParaRPr lang="en-US" dirty="0" smtClean="0"/>
          </a:p>
          <a:p>
            <a:r>
              <a:rPr lang="ar-SA" b="1" dirty="0" smtClean="0"/>
              <a:t>4ـ مقدار الحــكم : </a:t>
            </a:r>
            <a:endParaRPr lang="en-US" dirty="0" smtClean="0"/>
          </a:p>
          <a:p>
            <a:r>
              <a:rPr lang="ar-SA" dirty="0" smtClean="0"/>
              <a:t> تعتبر هذه الفئة من متغيرات الاحكام القبلية من نوع المتغيرات الكمية , وترتبط بدرجة ثقة أو يقين المفحوص فى الحكم الذى يتوصل اليه هو , أو فى الاحكام التى يتوصل اليها اليها الآخرون .</a:t>
            </a:r>
            <a:endParaRPr lang="en-US" dirty="0" smtClean="0"/>
          </a:p>
          <a:p>
            <a:r>
              <a:rPr lang="ar-SA" dirty="0" smtClean="0"/>
              <a:t>ويوضح الشكل التالى النموذج الرباعى العملياتى فى صورته الكاملة : </a:t>
            </a:r>
            <a:endParaRPr lang="en-US" dirty="0" smtClean="0"/>
          </a:p>
          <a:p>
            <a:endParaRPr lang="ar-SA"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dirty="0" smtClean="0"/>
              <a:t> </a:t>
            </a:r>
            <a:endParaRPr lang="en-US" dirty="0" smtClean="0"/>
          </a:p>
          <a:p>
            <a:pPr algn="justLow"/>
            <a:r>
              <a:rPr lang="ar-SA" b="1" dirty="0" smtClean="0"/>
              <a:t>ـ </a:t>
            </a:r>
            <a:r>
              <a:rPr lang="ar-SA" sz="2000" b="1" dirty="0" smtClean="0"/>
              <a:t>نظرية تجهيز المعلومات :</a:t>
            </a:r>
            <a:endParaRPr lang="en-US" sz="2000" dirty="0" smtClean="0"/>
          </a:p>
          <a:p>
            <a:pPr algn="justLow"/>
            <a:r>
              <a:rPr lang="ar-SA" sz="2600" dirty="0" smtClean="0"/>
              <a:t> </a:t>
            </a:r>
            <a:r>
              <a:rPr lang="ar-SA" sz="2000" b="1" dirty="0" smtClean="0"/>
              <a:t>مقدمة : </a:t>
            </a:r>
            <a:endParaRPr lang="en-US" sz="2000" b="1" dirty="0" smtClean="0"/>
          </a:p>
          <a:p>
            <a:pPr algn="justLow"/>
            <a:r>
              <a:rPr lang="ar-SA" sz="2600" dirty="0" smtClean="0"/>
              <a:t>يطلق هذا المصطلح , أو مصطلح نظريات " تناول المعلومات " </a:t>
            </a:r>
            <a:r>
              <a:rPr lang="en-US" sz="2600" dirty="0" smtClean="0"/>
              <a:t>Information Processing Theories</a:t>
            </a:r>
            <a:r>
              <a:rPr lang="ar-SA" sz="2600" dirty="0" smtClean="0"/>
              <a:t> على مجموعة مختلفة من النظريات تتفق فى سمات مشتركة , وان اختلفت فيما بينها فى تصورها لطبيعة الذكاء والقدرات العقلية , والسمة المشتركة فيها جميعا هى تصورها للذكاء على انه مستخلص من الطريقة التى يتمثلبها الناس  المعلومات ويتناولونها عقليا , فهى تنظر الى الانسان باعتباره مخلوفا عاقلا مفكرا باحثا عن المعلومات ومجهزا لها ومبتكرا فيها . </a:t>
            </a:r>
            <a:r>
              <a:rPr lang="en-US" sz="2600" dirty="0" smtClean="0"/>
              <a:t>( Sternberg ,1996) .</a:t>
            </a:r>
            <a:endParaRPr lang="en-US" sz="26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600" dirty="0" smtClean="0"/>
              <a:t>وخلال العقدين لماضيين اقترحت عدة نظريات أو تصورات للذكاء فى اطار اتجاه تناول وتجهيز المعلومات , ويمكن تصنيف هذه التصورات فى أربع فئات رئيسية تمثل اتجاهات متمايزة فى البحث والتنظير هى :  </a:t>
            </a:r>
            <a:r>
              <a:rPr lang="en-US" sz="2600" dirty="0" smtClean="0"/>
              <a:t>( Sternberg ,1999) .</a:t>
            </a:r>
          </a:p>
          <a:p>
            <a:r>
              <a:rPr lang="ar-SA" sz="2400" dirty="0" smtClean="0"/>
              <a:t> </a:t>
            </a:r>
            <a:endParaRPr lang="en-US" sz="2400" dirty="0" smtClean="0"/>
          </a:p>
          <a:p>
            <a:r>
              <a:rPr lang="ar-SA" sz="2400" dirty="0" smtClean="0"/>
              <a:t>1ـ مدخل الترابطات المعرفية :</a:t>
            </a:r>
            <a:r>
              <a:rPr lang="en-US" sz="2400" dirty="0" smtClean="0"/>
              <a:t>Cognitive Correlation     </a:t>
            </a:r>
          </a:p>
          <a:p>
            <a:r>
              <a:rPr lang="ar-SA" sz="2400" dirty="0" smtClean="0"/>
              <a:t>2ـ مدخل المكونات المعرفية  :</a:t>
            </a:r>
            <a:r>
              <a:rPr lang="en-US" sz="2400" dirty="0" smtClean="0"/>
              <a:t> Cognitive Components   </a:t>
            </a:r>
          </a:p>
          <a:p>
            <a:r>
              <a:rPr lang="ar-SA" sz="2400" dirty="0" smtClean="0"/>
              <a:t>3ـ مدخل التدريب المعرفى    :</a:t>
            </a:r>
            <a:r>
              <a:rPr lang="en-US" sz="2400" dirty="0" smtClean="0"/>
              <a:t> Cognitive Training    </a:t>
            </a:r>
          </a:p>
          <a:p>
            <a:r>
              <a:rPr lang="ar-SA" sz="2400" dirty="0" smtClean="0"/>
              <a:t>4ـ مدخل المحتويات المعرفية : </a:t>
            </a:r>
            <a:r>
              <a:rPr lang="en-US" sz="2400" dirty="0" smtClean="0"/>
              <a:t>Cognitive Contents  </a:t>
            </a:r>
          </a:p>
          <a:p>
            <a:endParaRPr lang="ar-SA"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62500" lnSpcReduction="20000"/>
          </a:bodyPr>
          <a:lstStyle/>
          <a:p>
            <a:r>
              <a:rPr lang="ar-SA" b="1" dirty="0" smtClean="0"/>
              <a:t>أولا : مدخل الترابطات المعرفية : </a:t>
            </a:r>
            <a:endParaRPr lang="en-US" dirty="0" smtClean="0"/>
          </a:p>
          <a:p>
            <a:pPr algn="justLow"/>
            <a:r>
              <a:rPr lang="ar-SA" sz="3600" dirty="0" smtClean="0"/>
              <a:t> هو أحد الاتجاهات المعرفية الرئيسية فى دراسة الذكاء والقدرات العقلية فى اطار مدخل تناول وتجهيز المعلومات .. والبحوث التى أجريت فى اطار هذا المدخل تهتم بتحديد قدرات تناول وتجهيز المعلومات التى تميز بين ذوى الاستعداد العقلى المرتفع وذوى الاستعداد العقلى المنخفض من الافراد , خاصة فى مجال الذكاء اللفظى ...</a:t>
            </a:r>
            <a:endParaRPr lang="en-US" sz="3600" dirty="0" smtClean="0"/>
          </a:p>
          <a:p>
            <a:pPr algn="justLow"/>
            <a:r>
              <a:rPr lang="ar-SA" sz="3600" dirty="0" smtClean="0"/>
              <a:t> </a:t>
            </a:r>
            <a:endParaRPr lang="en-US" sz="3600" dirty="0" smtClean="0"/>
          </a:p>
          <a:p>
            <a:pPr algn="justLow"/>
            <a:r>
              <a:rPr lang="ar-SA" sz="3600" dirty="0" smtClean="0"/>
              <a:t>والمنهج المتبع فى هذه الحالة يعتمد على على تطبيق اختبار ذكاء مقنن على عينة عشوائية من الافراد , ثم تقسيم العينة باستخدام الاساليب الاحصائية الى مجموعتين : مجموعة مرتفعى الاستعداد , ومجموعة منخفضى الاستعداد , ويطبق بعد ذلك على المجموعتين , مجموعة من مهام تناول المعلومات التى تطبق فى العمل , والتى تتضمن عمليات عقلية مثل تشفير المثير , والتحويل , والمقارنة ,, وغالبا ما تم قياس كمون الاستجابة لمثيرات بسيطة فى هذه المهام باعتباره متغيرا تابعا ثم تحسب دلالة الفروق بين المجموعتين فى الاداء علىهذه المهام .</a:t>
            </a:r>
            <a:endParaRPr lang="en-US" sz="3600" dirty="0" smtClean="0"/>
          </a:p>
          <a:p>
            <a:endParaRPr lang="ar-SA"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pPr algn="justLow"/>
            <a:r>
              <a:rPr lang="ar-SA" sz="2800" dirty="0" smtClean="0"/>
              <a:t>أو يتم حساب معاملات الارتباط بين درجات الافراد فى مهام تناول المعلومات التجريبية التى تدرس معمليا ودرجاتهم فى اختبارات الذكاء المقننة .. ثم تخضع معاملات الارتباط للتحليل العاملى , ويهدف هذا التحليل الى الكشف عن المصادر المشتركة لتباين الفروق الفردية فى الاداء على كل من المهام المعملية والاختبارات المقننة . </a:t>
            </a:r>
            <a:r>
              <a:rPr lang="en-US" sz="2800" dirty="0" smtClean="0"/>
              <a:t>( R.y. Sternberg : 1979) </a:t>
            </a:r>
          </a:p>
          <a:p>
            <a:pPr algn="justLow"/>
            <a:r>
              <a:rPr lang="ar-SA" sz="2800" dirty="0" smtClean="0"/>
              <a:t> </a:t>
            </a:r>
            <a:endParaRPr lang="en-US" sz="2800" dirty="0" smtClean="0"/>
          </a:p>
          <a:p>
            <a:pPr algn="justLow"/>
            <a:r>
              <a:rPr lang="ar-SA" sz="2800" dirty="0" smtClean="0"/>
              <a:t>ومن أمثلة ذلك دراسة " هنت " </a:t>
            </a:r>
            <a:r>
              <a:rPr lang="en-US" sz="2800" dirty="0" smtClean="0"/>
              <a:t>Hunt : 1978)</a:t>
            </a:r>
            <a:r>
              <a:rPr lang="ar-SA" sz="2800" dirty="0" smtClean="0"/>
              <a:t>) التى توصل فيها الى ان الفروق الفردية فى الكفاءة فى تنفيذ مكونات " عمليات " تناول وتجهيز المعلومات , كذلك التى توجد فى اداء المهام المعرفية البسيطة , هى مصدر هام للفروق الفردية فى القدرة اللفظية , كما تقاس بالاختبارات العقبية المقننة .</a:t>
            </a:r>
            <a:endParaRPr lang="en-US" sz="2800" dirty="0" smtClean="0"/>
          </a:p>
          <a:p>
            <a:endParaRPr lang="ar-SA"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600" dirty="0" smtClean="0"/>
              <a:t>وتسير نتائج هذه الدراسات بصفة عامة الى ان ذوى الدرجات المرتفعة فى القدرة اللفظية يكون أداؤهم :</a:t>
            </a:r>
            <a:endParaRPr lang="en-US" sz="2600" dirty="0" smtClean="0"/>
          </a:p>
          <a:p>
            <a:pPr algn="justLow"/>
            <a:r>
              <a:rPr lang="ar-SA" sz="2600" dirty="0" smtClean="0"/>
              <a:t>1ـ أسرع عندما تتطلب المهمة استرجاع معلومات من الذاكرة طويلة المدى .</a:t>
            </a:r>
            <a:endParaRPr lang="en-US" sz="2600" dirty="0" smtClean="0"/>
          </a:p>
          <a:p>
            <a:pPr algn="justLow"/>
            <a:r>
              <a:rPr lang="ar-SA" sz="2600" dirty="0" smtClean="0"/>
              <a:t>2ـ أفضل فى مهام الاستدعاء المتتابع .</a:t>
            </a:r>
            <a:endParaRPr lang="en-US" sz="2600" dirty="0" smtClean="0"/>
          </a:p>
          <a:p>
            <a:pPr algn="justLow"/>
            <a:r>
              <a:rPr lang="ar-SA" sz="2600" dirty="0" smtClean="0"/>
              <a:t>3ـ أسرع فى فحص حوف الاسم , كما يحدث فى ادراك الفروق الضئيلة عند مقارنة الاسماء أو مقارنة الاشياء الفيزيقية .. فقد وجد على سبيل المثال ارتباط سالب مقداره </a:t>
            </a:r>
            <a:r>
              <a:rPr lang="en-US" sz="2600" dirty="0" smtClean="0"/>
              <a:t>(0,3-)</a:t>
            </a:r>
            <a:r>
              <a:rPr lang="ar-SA" sz="2600" dirty="0" smtClean="0"/>
              <a:t> بين درجات الاختبار اللفظى المقنن ودرجات كمون الاستجابة فى مهام مقارنة الاسماء ومقارنة الاشياء </a:t>
            </a:r>
            <a:r>
              <a:rPr lang="ar-SA" dirty="0" smtClean="0"/>
              <a:t>.</a:t>
            </a:r>
            <a:endParaRPr lang="en-US" dirty="0" smtClean="0"/>
          </a:p>
          <a:p>
            <a:endParaRPr lang="ar-SA"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400" dirty="0" smtClean="0"/>
              <a:t>مهما يكن , فإن مثل هذه البحوث تعانى كما أشار " ستيرنبرج " 1982م من مشكلات منهجية عديدة .. فعند تكرارهذه البحوث وجدت نتائج مختلفة , فعلى سبيل المثال ـ وجد أن مرتفعى القدرة اللفظية من الذكور كانةا ذوى سرعة عالية فى عملية تناول وتجهيز المعلومات فى مثل هذه المهام السابقة , بينما كان العكس بالنسبة للاناث , وقد يكون هناك متغيرات أخرى , مثل مستوى النمو , والعوامل الخاصة بالمهمة , والاستراتيجيات المعرفية , لها تأثير على تلك العلاقة بين درجات القدرة اللفظية ودرجات عمليات تناول وتجهيز المعلومات . </a:t>
            </a:r>
            <a:endParaRPr lang="en-US" sz="2400" dirty="0" smtClean="0"/>
          </a:p>
          <a:p>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lvl="0"/>
            <a:r>
              <a:rPr lang="ar-EG" sz="2400" b="1" dirty="0"/>
              <a:t>تصنيف الطلاب على أساس العمر الزمني : </a:t>
            </a:r>
            <a:endParaRPr lang="en-US" sz="2400" b="1" dirty="0"/>
          </a:p>
          <a:p>
            <a:pPr algn="justLow"/>
            <a:r>
              <a:rPr lang="ar-EG" sz="2400" dirty="0" smtClean="0"/>
              <a:t>يقوم </a:t>
            </a:r>
            <a:r>
              <a:rPr lang="ar-EG" sz="2400" dirty="0"/>
              <a:t>هذا التصنيف على أساس جمع كل الطلبة في سن (6) سنوات في صف واحد ، ومن أعمارهم (7) سنوات في صف أعلى وهكذا ، بغض النظر عن الفروق الفردية أو آية عوامل أخرى ، ويتعلم الطلاب بنفس الأسلوب منهاجاً موحداً وبسرعة واحدة ، حيث يتعلمون مواد دراسية أخرى غير القراءة والكتابة والحساب ، ثم يمتحنون في آخر العام فيرفع من ينجح إلى الصف الأعلى ويبقى من يرسب .</a:t>
            </a:r>
            <a:endParaRPr lang="en-US" sz="2400"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a:bodyPr>
          <a:lstStyle/>
          <a:p>
            <a:r>
              <a:rPr lang="ar-SA" sz="2000" b="1" dirty="0" smtClean="0"/>
              <a:t>ثانيا : مدخل المكونات المعرفية : </a:t>
            </a:r>
            <a:endParaRPr lang="en-US" sz="2000" dirty="0" smtClean="0"/>
          </a:p>
          <a:p>
            <a:pPr algn="justLow"/>
            <a:r>
              <a:rPr lang="ar-SA" sz="2400" dirty="0" smtClean="0"/>
              <a:t>على خلاف مدخل الترابطات المعرفية , يستخدم مدخل المكونات المعرفية تحليل المهام كوسيلة لتحديد مكونات تناول وتجهيز المعلومات التى يتطلبها الاداء على مفردات الاختبارات العقلية المقننة , ثم يقيس مقدار الفروق الفردية فى هذه المكونات </a:t>
            </a:r>
            <a:endParaRPr lang="en-US" sz="2400" dirty="0" smtClean="0"/>
          </a:p>
          <a:p>
            <a:pPr algn="justLow"/>
            <a:r>
              <a:rPr lang="ar-SA" sz="2400" dirty="0" smtClean="0"/>
              <a:t>فالباحثون فى هذا الاتجاه يحاولون بشكل مباشر تحليل العمليات المتضمنة فى النشاط العقلى للانسان , بدلا من البحث عن الارتباطات بين هذا النشاط والعمليات المعرفية </a:t>
            </a:r>
            <a:endParaRPr lang="en-US" sz="2400"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400" dirty="0" smtClean="0"/>
              <a:t>ومن بين الاساليب التى يستخدمها الباحثون لعمل هذا التحليل استخدام " برامج المماثلة بالحاسب الآلى " </a:t>
            </a:r>
            <a:r>
              <a:rPr lang="en-US" sz="2400" dirty="0" smtClean="0"/>
              <a:t>Computer Simulation </a:t>
            </a:r>
            <a:r>
              <a:rPr lang="ar-SA" sz="2400" dirty="0" smtClean="0"/>
              <a:t> وتحليل البروتوكولات , والنمذجة الرياضية </a:t>
            </a:r>
            <a:r>
              <a:rPr lang="en-US" sz="2400" dirty="0" smtClean="0"/>
              <a:t>Mathematical Modeling </a:t>
            </a:r>
            <a:r>
              <a:rPr lang="ar-SA" sz="2400" dirty="0" smtClean="0"/>
              <a:t> .</a:t>
            </a:r>
          </a:p>
          <a:p>
            <a:pPr algn="justLow"/>
            <a:endParaRPr lang="en-US" sz="2400" dirty="0" smtClean="0"/>
          </a:p>
          <a:p>
            <a:pPr algn="justLow"/>
            <a:r>
              <a:rPr lang="ar-SA" sz="2400" dirty="0" smtClean="0"/>
              <a:t>فقد أثبتت هذه الاساليب مجتمعة أو علىحدة فائدتها فى التعرف على المكونات " العمليات " النتضمنة فى عملية تجهيز المعلومات أثناء أداء المهمات العلمية , سواء أكانت المهام بسيطة أو مركبة . كما أثبتت كفاءتها أيضا فى تحليل مكونات مهام الاختبارات العقلية المقننة , ومن أشهر ممثلى هذا الاتجاه " كارول وستيرنبرج " </a:t>
            </a:r>
            <a:r>
              <a:rPr lang="en-US" sz="2400" dirty="0" smtClean="0"/>
              <a:t>Carroll and Sternberg</a:t>
            </a:r>
          </a:p>
          <a:p>
            <a:endParaRPr lang="ar-SA"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sz="2400" b="1" dirty="0" smtClean="0"/>
              <a:t>ثالثا : مدخل التدريب المعرفى :</a:t>
            </a:r>
            <a:endParaRPr lang="en-US" sz="2400" dirty="0" smtClean="0"/>
          </a:p>
          <a:p>
            <a:pPr algn="justLow"/>
            <a:r>
              <a:rPr lang="ar-SA" dirty="0" smtClean="0"/>
              <a:t> </a:t>
            </a:r>
            <a:r>
              <a:rPr lang="ar-SA" sz="2800" dirty="0" smtClean="0"/>
              <a:t>يمكن أن يستخدم مدخل التدريب المعرفى فى فهم القدرات العقلية مجتمعا مع أي من المدخلين السابقين , وكذلك مع أى مدخل أخر . </a:t>
            </a:r>
            <a:endParaRPr lang="en-US" sz="2800" dirty="0" smtClean="0"/>
          </a:p>
          <a:p>
            <a:pPr algn="justLow"/>
            <a:r>
              <a:rPr lang="ar-SA" sz="2800" dirty="0" smtClean="0"/>
              <a:t>وجوهر هذا المدخل يتلخص فى أن الباحث يقوم بعمل تحليل معرفى مفصل للمهمة , حيث يستخدم هذا التحليل فى إعداد "برنامج تعليمى " يمكن استخدامه فى تعليم شخص من خلال الكمبيوتر , لكى يكون أداؤه على المهمة أفضل من ذى قبل .</a:t>
            </a:r>
            <a:endParaRPr lang="en-US" sz="2800" dirty="0" smtClean="0"/>
          </a:p>
          <a:p>
            <a:pPr algn="justLow"/>
            <a:r>
              <a:rPr lang="ar-SA" sz="2800" dirty="0" smtClean="0"/>
              <a:t>فإذا فشل البرنامج فى تحقيق أداء ناجح , فإن ذلك يقود الى تحليل آخر لنقاط الضعف فى النظرية . وقد استخدم هذا المدخل بواسطة باحثين متعددين فى مجالات التعلم والذاكرة والاستدلال وحل المشكلات . </a:t>
            </a:r>
            <a:endParaRPr lang="en-US" sz="2800"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400" dirty="0" smtClean="0"/>
              <a:t>ولعل من أهم النتائج النظرية لكثير من هذه الدراسات , أن التدريب الناجح كما يتحدد بالاستمرارية والقابلية للتعميم يعتمد على التدريب على المكونات المعرفية على المستوى التنفيذى , مثل ما وراء المكونات فى تصور "ستيرنبرج" وكذلك التدريب على المكونات ذات المستوى الادنى مثل " مكونات الاداء " .</a:t>
            </a:r>
            <a:endParaRPr lang="en-US" sz="2400" dirty="0" smtClean="0"/>
          </a:p>
          <a:p>
            <a:pPr algn="justLow"/>
            <a:r>
              <a:rPr lang="ar-SA" sz="2400" dirty="0" smtClean="0"/>
              <a:t>ومن الناحية العملية , يمكن أن يساعدنا مدخل التدريب المعرفى فى تحديد أى جوانب النشاط المعرفى , يمكن أن يؤدى التدريب عليها الى تحسين فى الاداء العقلى بقدر مناسب من الجهد , وتلك التى لايمكن التدريب عليها . وقد يوحى التدريب الناجح بالعمليات أو الاستراتيجيات التى يستطيع الافراد أداءها , على الرغم من أنه قد لايوحى بأن الافراد يستخدمون هذه الاستراتيجيات بشكل تلقائى </a:t>
            </a:r>
            <a:endParaRPr lang="ar-SA" sz="2400"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400" dirty="0" smtClean="0"/>
              <a:t>ومن ناحية اخرى فإن </a:t>
            </a:r>
            <a:r>
              <a:rPr lang="ar-SA" sz="2400" b="1" u="sng" dirty="0" smtClean="0"/>
              <a:t>فشل التدريب </a:t>
            </a:r>
            <a:r>
              <a:rPr lang="ar-SA" sz="2400" dirty="0" smtClean="0"/>
              <a:t>يمكن أن يعنى أشياء مختلفة ومتعددة :</a:t>
            </a:r>
            <a:endParaRPr lang="en-US" sz="2400" dirty="0" smtClean="0"/>
          </a:p>
          <a:p>
            <a:pPr algn="justLow">
              <a:buNone/>
            </a:pPr>
            <a:r>
              <a:rPr lang="ar-SA" sz="2400" dirty="0" smtClean="0"/>
              <a:t> </a:t>
            </a:r>
            <a:endParaRPr lang="en-US" sz="2400" dirty="0" smtClean="0"/>
          </a:p>
          <a:p>
            <a:pPr algn="justLow"/>
            <a:r>
              <a:rPr lang="ar-SA" sz="2400" dirty="0" smtClean="0"/>
              <a:t>1ـ فقد لايقبل المكون " العملية " المعين التدريب عليه نتيجة لانه ليس متضمنا فى النشاط العقلى الطبيعى .</a:t>
            </a:r>
            <a:endParaRPr lang="en-US" sz="2400" dirty="0" smtClean="0"/>
          </a:p>
          <a:p>
            <a:pPr algn="justLow"/>
            <a:r>
              <a:rPr lang="ar-SA" sz="2400" dirty="0" smtClean="0"/>
              <a:t>2ـ ان المكون المزمع التدريب عليه لم يكن خاضعا لاستراتيجيات واعية أو شعورية مثلا " وصل المكون الى درجة الآلية ومن الصعب تغييره ". </a:t>
            </a:r>
            <a:endParaRPr lang="en-US" sz="2400" dirty="0" smtClean="0"/>
          </a:p>
          <a:p>
            <a:pPr algn="justLow"/>
            <a:r>
              <a:rPr lang="ar-SA" sz="2400" dirty="0" smtClean="0"/>
              <a:t>3ـ أنه قد استخدمت طرق خاطئة للتدريب على مكون يمثل جانبا للذكاء وقابلا للتدريب عليه . </a:t>
            </a:r>
            <a:endParaRPr lang="en-US" sz="2400" dirty="0" smtClean="0"/>
          </a:p>
          <a:p>
            <a:pPr algn="justLow"/>
            <a:r>
              <a:rPr lang="ar-SA" sz="2400" dirty="0" smtClean="0"/>
              <a:t>4ـ أن المكون يعتبر جانبا للذكاء وقابلا للتدريب , ولكن ليس فى المجتمع الذى يجرى </a:t>
            </a:r>
            <a:endParaRPr lang="ar-SA" sz="2400"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2000" b="1" dirty="0" smtClean="0"/>
              <a:t>رابعا : مدخل المحتويات المعرفية :</a:t>
            </a:r>
            <a:endParaRPr lang="en-US" sz="2000" dirty="0" smtClean="0"/>
          </a:p>
          <a:p>
            <a:pPr algn="justLow"/>
            <a:r>
              <a:rPr lang="ar-SA" sz="2400" dirty="0" smtClean="0"/>
              <a:t>يسعى هذا المدخل الى المقارنة بين أداء الخبراء وأداء المبتدئين للمهام المركبة , مثل حل المشكلات الفيزيائية , واختيار الحركات والاستراتيجيات فى لعب الشطرنج وألعاب اخرى , واكتساب المعلومات بواسطة مجموعات من الافراد ذوى مستويات مختلفة من الخبرة .</a:t>
            </a:r>
            <a:endParaRPr lang="en-US" sz="2400" dirty="0" smtClean="0"/>
          </a:p>
          <a:p>
            <a:pPr algn="justLow"/>
            <a:r>
              <a:rPr lang="ar-SA" sz="2400" dirty="0" smtClean="0"/>
              <a:t>وتوحى البحوث فى الفروق بين الخبراء والمبتدئين فى مجالات متنوعة من المهام , بأن الطريقة التى يتم بها تخزين المعلومات فى الذاكرة طويلة المدى واستعادتها منها , يمكن ان تفسر الى حد كبير الفروق الجوهرية فى الاداء بين الخبراء والمبتدئين . </a:t>
            </a:r>
            <a:endParaRPr lang="en-US" sz="2400" dirty="0" smtClean="0"/>
          </a:p>
          <a:p>
            <a:endParaRPr lang="ar-SA"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62500" lnSpcReduction="20000"/>
          </a:bodyPr>
          <a:lstStyle/>
          <a:p>
            <a:pPr algn="justLow"/>
            <a:r>
              <a:rPr lang="ar-SA" sz="3400" dirty="0" smtClean="0"/>
              <a:t>وقد توحى هذه النظرية بأن مصدر الفروق فى الذكاء بين الافرد هو فى قدرتهم على تنظيم المعلومات فى الذاكرة طويلة المدى , بطريقة تجعلها ايسر فى الاستخدام لعدد من الاغراض المتنوعة , اذ يفترض ان المعلومات المختزنة بمثل هذه الطريقة المرنة تكون متاحة بدرجة عظيمة للانتقال من مواقف المشكلات القديمة الى المشكلات الجديدة .</a:t>
            </a:r>
            <a:r>
              <a:rPr lang="en-US" sz="3400" dirty="0" smtClean="0"/>
              <a:t>( Sternberg : 1982) </a:t>
            </a:r>
            <a:endParaRPr lang="ar-SA" sz="3400" dirty="0" smtClean="0"/>
          </a:p>
          <a:p>
            <a:pPr algn="justLow"/>
            <a:endParaRPr lang="en-US" sz="3400" dirty="0" smtClean="0"/>
          </a:p>
          <a:p>
            <a:pPr algn="justLow"/>
            <a:r>
              <a:rPr lang="ar-SA" sz="3400" dirty="0" smtClean="0"/>
              <a:t>هذه المداخل الاربعة فى دراسة الذكاء , والتى تدخل فى اطار تناول وتجهيز المعلومات , لاتتناقض مع بعضها وانما تكمل بعضها بعضا , وربما كان المدخلان الأول والثانى " الترابطات المعرفية " و"المكونات المعرفية " أقرب المداخل الى بعضها وأكثرها إثمارا .</a:t>
            </a:r>
          </a:p>
          <a:p>
            <a:pPr algn="justLow"/>
            <a:endParaRPr lang="en-US" sz="3400" dirty="0" smtClean="0"/>
          </a:p>
          <a:p>
            <a:pPr algn="justLow"/>
            <a:r>
              <a:rPr lang="ar-SA" sz="3400" dirty="0" smtClean="0"/>
              <a:t>فكل من المدخلين يهدف الى فهم العلاقات بين القدرات العقلية , كما تقاس بالاختبارات العقلية التقليدية المقننة , والتصورات المشتقة نظريا من تناول وتجهيز المعلومات , بينما يركز مدخل " الترابطات " على اكتشاف أى مكونات تناول المعلومات ترتبط بمقاييس الذكاء , فإن التركيز فى مدخل " المكونات " ينصب بشل مباشر على تحليل السلوك الذكى كما يقاس بالاختبارات المقننة , الى مكونات تناول وتجهيز المعلومات . </a:t>
            </a:r>
            <a:endParaRPr lang="en-US" sz="3400" dirty="0" smtClean="0"/>
          </a:p>
          <a:p>
            <a:endParaRPr lang="ar-SA"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justLow"/>
            <a:r>
              <a:rPr lang="ar-SA" sz="2400" dirty="0" smtClean="0"/>
              <a:t>وفى الدراسات المتقدمة اعتمد الباحثون فى مدخل " الترابطات "على استخدام مهام تجهيز بسيطة نسبيا , بينما اعتمد الباحثون فى مدخل " المكونات " على مهام أكثر تعقيدا , كما فى حل المشكلات .</a:t>
            </a:r>
          </a:p>
          <a:p>
            <a:pPr algn="justLow"/>
            <a:endParaRPr lang="ar-SA" sz="2400" dirty="0" smtClean="0"/>
          </a:p>
          <a:p>
            <a:pPr algn="justLow"/>
            <a:r>
              <a:rPr lang="ar-SA" sz="2400" dirty="0" smtClean="0"/>
              <a:t> ومع ذلك فان هذين المدخلين يمكن أن يحققا تكاملا مثمرا , مما يتيح اختبارات مباشرة للعلاقات بين المكونات المعرفية والقدرات العقلية كما تقاس بالاختبارات التقليدية , سواء استخلصت هذه العلاقات عن طريق التحليل النظرى المنطقى أو عن طرق الاختبار التجريبى , فيما يلى عرضا لأثنين من النماذج النظرية فى اطار نظريات تناول وتجهيز المعلومات .</a:t>
            </a:r>
            <a:endParaRPr lang="en-US" sz="2400" dirty="0" smtClean="0"/>
          </a:p>
          <a:p>
            <a:endParaRPr lang="ar-SA"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7500" lnSpcReduction="20000"/>
          </a:bodyPr>
          <a:lstStyle/>
          <a:p>
            <a:r>
              <a:rPr lang="ar-SA" sz="3100" b="1" dirty="0" smtClean="0"/>
              <a:t>ــ نموذج كــارول :</a:t>
            </a:r>
            <a:endParaRPr lang="en-US" sz="3100" dirty="0" smtClean="0"/>
          </a:p>
          <a:p>
            <a:pPr algn="justLow"/>
            <a:r>
              <a:rPr lang="ar-SA" dirty="0" smtClean="0"/>
              <a:t> على الرغم من ان " كول كارول " </a:t>
            </a:r>
            <a:r>
              <a:rPr lang="en-US" dirty="0" smtClean="0"/>
              <a:t>J .B. Carroll</a:t>
            </a:r>
            <a:r>
              <a:rPr lang="ar-SA" dirty="0" smtClean="0"/>
              <a:t> ينتمى الى الاتجاه السيكومترى العاملى وله دراساته العاملية المشهورة , خاصة فيما يتعلق بالقدرة اللغوية , إلاانه منذ منذبداية السبيعينات بدأ يتخذ لنفسه اتجاها معرفيا واضحا , وقد م فى دراستين هامتين نموذجه عن الاختبارات كمهام معرفية أو ما سماه " بنية جديدة للعقل " </a:t>
            </a:r>
            <a:r>
              <a:rPr lang="en-US" dirty="0" smtClean="0"/>
              <a:t>. (J.B.Carroll : 1974 , 1981)</a:t>
            </a:r>
          </a:p>
          <a:p>
            <a:pPr algn="justLow"/>
            <a:r>
              <a:rPr lang="ar-SA" dirty="0" smtClean="0"/>
              <a:t> </a:t>
            </a:r>
            <a:endParaRPr lang="en-US" dirty="0" smtClean="0"/>
          </a:p>
          <a:p>
            <a:pPr algn="justLow"/>
            <a:r>
              <a:rPr lang="ar-SA" dirty="0" smtClean="0"/>
              <a:t>حاول كارول ان يحلل مهام تناول وتجهيز المعلومات وكذلك مهام الاختبارات السيكومترية التقليدية الى العمليات أو المكونات المعرقية , وقاختار فى دراسته الاولى عام 1974م الاختبارات العاملية المعرفية ل( فرنش واكستروم وبرنس , طبعة 1963م كعينة ممثلة للاختبارات السيكومترية التقليدية , لكى يجرى عليها تحليله المعرفى . </a:t>
            </a:r>
            <a:endParaRPr lang="en-US" dirty="0" smtClean="0"/>
          </a:p>
          <a:p>
            <a:endParaRPr lang="ar-SA"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85000" lnSpcReduction="20000"/>
          </a:bodyPr>
          <a:lstStyle/>
          <a:p>
            <a:pPr algn="justLow"/>
            <a:r>
              <a:rPr lang="ar-SA" sz="3100" dirty="0" smtClean="0"/>
              <a:t>أما فى دراستة الثانية (1981)  فقد قام " كارول " بعمل تحليل بعدى </a:t>
            </a:r>
            <a:r>
              <a:rPr lang="en-US" sz="3100" dirty="0" smtClean="0"/>
              <a:t>Meta Analysis</a:t>
            </a:r>
            <a:r>
              <a:rPr lang="ar-SA" sz="3100" dirty="0" smtClean="0"/>
              <a:t> للبحوث التجريبية المعرفية , بهدف تنمية نموذجه وتنقيحه , وقد حدد كارول قائمة بعشر أنماط من المكونات أو العمليات المعرفية , اعتبرها أساسا لتفسير الفروق الفردية فى الاداء على الاختبارات العقلية التقليدية ,هذه المكونات هى : </a:t>
            </a:r>
            <a:endParaRPr lang="en-US" sz="3100" dirty="0" smtClean="0"/>
          </a:p>
          <a:p>
            <a:r>
              <a:rPr lang="ar-SA" dirty="0" smtClean="0"/>
              <a:t> </a:t>
            </a:r>
            <a:endParaRPr lang="en-US" dirty="0" smtClean="0"/>
          </a:p>
          <a:p>
            <a:r>
              <a:rPr lang="ar-SA" sz="2600" b="1" dirty="0" smtClean="0"/>
              <a:t>ـ قائمة أنماط المكونات أو العمليات المعرفية : </a:t>
            </a:r>
            <a:endParaRPr lang="en-US" sz="2600" dirty="0" smtClean="0"/>
          </a:p>
          <a:p>
            <a:r>
              <a:rPr lang="ar-SA" sz="2600" b="1" dirty="0" smtClean="0"/>
              <a:t>1ـ التوجيه  : </a:t>
            </a:r>
            <a:r>
              <a:rPr lang="en-US" sz="2600" b="1" dirty="0" smtClean="0"/>
              <a:t>Monitor</a:t>
            </a:r>
            <a:endParaRPr lang="en-US" sz="2600" dirty="0" smtClean="0"/>
          </a:p>
          <a:p>
            <a:pPr algn="justLow"/>
            <a:r>
              <a:rPr lang="ar-SA" sz="3100" dirty="0" smtClean="0"/>
              <a:t> هذه العملية عبارة عن تأهب معرفى أو ميل محدد </a:t>
            </a:r>
            <a:r>
              <a:rPr lang="en-US" sz="3100" dirty="0" smtClean="0"/>
              <a:t>Determining Tendency</a:t>
            </a:r>
            <a:r>
              <a:rPr lang="ar-SA" sz="3100" dirty="0" smtClean="0"/>
              <a:t>يوجه عمل العمليات الاخرى أثناء أداء المهمة .</a:t>
            </a:r>
            <a:endParaRPr lang="en-US" sz="3100" dirty="0" smtClean="0"/>
          </a:p>
          <a:p>
            <a:r>
              <a:rPr lang="ar-SA" sz="2600" b="1" dirty="0" smtClean="0"/>
              <a:t>2ـ الانتــباه  : </a:t>
            </a:r>
            <a:r>
              <a:rPr lang="en-US" sz="2600" b="1" dirty="0" smtClean="0"/>
              <a:t>Attention </a:t>
            </a:r>
            <a:endParaRPr lang="en-US" sz="2600" dirty="0" smtClean="0"/>
          </a:p>
          <a:p>
            <a:r>
              <a:rPr lang="ar-SA" sz="3100" dirty="0" smtClean="0"/>
              <a:t> وتنشأ هذه العملية من توقعات الفرد فيما يتعلق بنوع وعدد المثيرات التى تقدم أثناء أداء المهمة .</a:t>
            </a:r>
            <a:endParaRPr lang="en-US" sz="3100" dirty="0" smtClean="0"/>
          </a:p>
          <a:p>
            <a:endParaRPr lang="ar-SA"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746</TotalTime>
  <Words>9097</Words>
  <Application>Microsoft Office PowerPoint</Application>
  <PresentationFormat>عرض على الشاشة (3:4)‏</PresentationFormat>
  <Paragraphs>628</Paragraphs>
  <Slides>128</Slides>
  <Notes>0</Notes>
  <HiddenSlides>0</HiddenSlides>
  <MMClips>0</MMClips>
  <ScaleCrop>false</ScaleCrop>
  <HeadingPairs>
    <vt:vector size="4" baseType="variant">
      <vt:variant>
        <vt:lpstr>سمة</vt:lpstr>
      </vt:variant>
      <vt:variant>
        <vt:i4>1</vt:i4>
      </vt:variant>
      <vt:variant>
        <vt:lpstr>عناوين الشرائح</vt:lpstr>
      </vt:variant>
      <vt:variant>
        <vt:i4>128</vt:i4>
      </vt:variant>
    </vt:vector>
  </HeadingPairs>
  <TitlesOfParts>
    <vt:vector size="129" baseType="lpstr">
      <vt:lpstr>سمة Office</vt:lpstr>
      <vt:lpstr>             علم النفس التربوي              ( الفروق الفردية لطلاب الفرقة الرابعة عام الشعب العلمية )                       إعداد أ . د / عواطف محمد محمد حسانين</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lpstr>الشريحة 40</vt:lpstr>
      <vt:lpstr>الشريحة 41</vt:lpstr>
      <vt:lpstr>الشريحة 42</vt:lpstr>
      <vt:lpstr>الشريحة 43</vt:lpstr>
      <vt:lpstr>الشريحة 44</vt:lpstr>
      <vt:lpstr>الشريحة 45</vt:lpstr>
      <vt:lpstr>الشريحة 46</vt:lpstr>
      <vt:lpstr>الشريحة 47</vt:lpstr>
      <vt:lpstr>الشريحة 48</vt:lpstr>
      <vt:lpstr>الشريحة 49</vt:lpstr>
      <vt:lpstr>الشريحة 50</vt:lpstr>
      <vt:lpstr>الشريحة 51</vt:lpstr>
      <vt:lpstr>الشريحة 52</vt:lpstr>
      <vt:lpstr>الشريحة 53</vt:lpstr>
      <vt:lpstr>الشريحة 54</vt:lpstr>
      <vt:lpstr>الشريحة 55</vt:lpstr>
      <vt:lpstr>الشريحة 56</vt:lpstr>
      <vt:lpstr>الشريحة 57</vt:lpstr>
      <vt:lpstr>الشريحة 58</vt:lpstr>
      <vt:lpstr>الشريحة 59</vt:lpstr>
      <vt:lpstr>الشريحة 60</vt:lpstr>
      <vt:lpstr>الشريحة 61</vt:lpstr>
      <vt:lpstr>الشريحة 62</vt:lpstr>
      <vt:lpstr>الشريحة 63</vt:lpstr>
      <vt:lpstr>الشريحة 64</vt:lpstr>
      <vt:lpstr>الشريحة 65</vt:lpstr>
      <vt:lpstr>الشريحة 66</vt:lpstr>
      <vt:lpstr>الشريحة 67</vt:lpstr>
      <vt:lpstr>الشريحة 68</vt:lpstr>
      <vt:lpstr>الشريحة 69</vt:lpstr>
      <vt:lpstr>الشريحة 70</vt:lpstr>
      <vt:lpstr>الشريحة 71</vt:lpstr>
      <vt:lpstr>الشريحة 72</vt:lpstr>
      <vt:lpstr>الشريحة 73</vt:lpstr>
      <vt:lpstr>الشريحة 74</vt:lpstr>
      <vt:lpstr>الشريحة 75</vt:lpstr>
      <vt:lpstr>الشريحة 76</vt:lpstr>
      <vt:lpstr>الشريحة 77</vt:lpstr>
      <vt:lpstr>الشريحة 78</vt:lpstr>
      <vt:lpstr>الشريحة 79</vt:lpstr>
      <vt:lpstr>الشريحة 80</vt:lpstr>
      <vt:lpstr>الشريحة 81</vt:lpstr>
      <vt:lpstr>الشريحة 82</vt:lpstr>
      <vt:lpstr>الشريحة 83</vt:lpstr>
      <vt:lpstr>الشريحة 84</vt:lpstr>
      <vt:lpstr>الشريحة 85</vt:lpstr>
      <vt:lpstr>الشريحة 86</vt:lpstr>
      <vt:lpstr>الشريحة 87</vt:lpstr>
      <vt:lpstr>الشريحة 88</vt:lpstr>
      <vt:lpstr>الشريحة 89</vt:lpstr>
      <vt:lpstr>الشريحة 90</vt:lpstr>
      <vt:lpstr>الشريحة 91</vt:lpstr>
      <vt:lpstr>الشريحة 92</vt:lpstr>
      <vt:lpstr>الشريحة 93</vt:lpstr>
      <vt:lpstr>الشريحة 94</vt:lpstr>
      <vt:lpstr>الشريحة 95</vt:lpstr>
      <vt:lpstr>الشريحة 96</vt:lpstr>
      <vt:lpstr>الشريحة 97</vt:lpstr>
      <vt:lpstr>الشريحة 98</vt:lpstr>
      <vt:lpstr>الشريحة 99</vt:lpstr>
      <vt:lpstr>الشريحة 100</vt:lpstr>
      <vt:lpstr>الشريحة 101</vt:lpstr>
      <vt:lpstr>الشريحة 102</vt:lpstr>
      <vt:lpstr>الشريحة 103</vt:lpstr>
      <vt:lpstr>الشريحة 104</vt:lpstr>
      <vt:lpstr>الشريحة 105</vt:lpstr>
      <vt:lpstr>الشريحة 106</vt:lpstr>
      <vt:lpstr>الشريحة 107</vt:lpstr>
      <vt:lpstr>الشريحة 108</vt:lpstr>
      <vt:lpstr>الشريحة 109</vt:lpstr>
      <vt:lpstr>الشريحة 110</vt:lpstr>
      <vt:lpstr>الشريحة 111</vt:lpstr>
      <vt:lpstr>الشريحة 112</vt:lpstr>
      <vt:lpstr>الشريحة 113</vt:lpstr>
      <vt:lpstr>الشريحة 114</vt:lpstr>
      <vt:lpstr>الشريحة 115</vt:lpstr>
      <vt:lpstr>الشريحة 116</vt:lpstr>
      <vt:lpstr>الشريحة 117</vt:lpstr>
      <vt:lpstr>الشريحة 118</vt:lpstr>
      <vt:lpstr>الشريحة 119</vt:lpstr>
      <vt:lpstr>الشريحة 120</vt:lpstr>
      <vt:lpstr>الشريحة 121</vt:lpstr>
      <vt:lpstr>الشريحة 122</vt:lpstr>
      <vt:lpstr>الشريحة 123</vt:lpstr>
      <vt:lpstr>شكل رقم (       ) " النصفين الكرويين فى المـــخ "</vt:lpstr>
      <vt:lpstr>شكل رقم (         )  "أقسام الدماغ داخل الانسان "</vt:lpstr>
      <vt:lpstr>الشريحة 126</vt:lpstr>
      <vt:lpstr>وظائف النصفين الكرويين( النصف الأيسر)</vt:lpstr>
      <vt:lpstr>وظائف النصف الايمن من المخ</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النفس التربوي              ( الفروق الفردية )                       إعداد أ . د / عواطف محمد محمد حسانين</dc:title>
  <dc:creator>user</dc:creator>
  <cp:lastModifiedBy>user</cp:lastModifiedBy>
  <cp:revision>79</cp:revision>
  <dcterms:created xsi:type="dcterms:W3CDTF">2014-11-16T21:18:28Z</dcterms:created>
  <dcterms:modified xsi:type="dcterms:W3CDTF">2020-03-21T20:35:17Z</dcterms:modified>
</cp:coreProperties>
</file>